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5.xml" ContentType="application/vnd.openxmlformats-officedocument.drawingml.diagramLayout+xml"/>
  <Override PartName="/docProps/custom.xml" ContentType="application/vnd.openxmlformats-officedocument.custom-properti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Default Extension="bin" ContentType="application/vnd.openxmlformats-officedocument.oleObject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data5.xml" ContentType="application/vnd.openxmlformats-officedocument.drawingml.diagramData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 bookmarkIdSeed="3">
  <p:sldMasterIdLst>
    <p:sldMasterId id="2147483648" r:id="rId1"/>
    <p:sldMasterId id="2147483923" r:id="rId2"/>
    <p:sldMasterId id="2147484037" r:id="rId3"/>
  </p:sldMasterIdLst>
  <p:notesMasterIdLst>
    <p:notesMasterId r:id="rId36"/>
  </p:notesMasterIdLst>
  <p:sldIdLst>
    <p:sldId id="266" r:id="rId4"/>
    <p:sldId id="429" r:id="rId5"/>
    <p:sldId id="520" r:id="rId6"/>
    <p:sldId id="482" r:id="rId7"/>
    <p:sldId id="499" r:id="rId8"/>
    <p:sldId id="500" r:id="rId9"/>
    <p:sldId id="498" r:id="rId10"/>
    <p:sldId id="521" r:id="rId11"/>
    <p:sldId id="486" r:id="rId12"/>
    <p:sldId id="496" r:id="rId13"/>
    <p:sldId id="526" r:id="rId14"/>
    <p:sldId id="487" r:id="rId15"/>
    <p:sldId id="497" r:id="rId16"/>
    <p:sldId id="502" r:id="rId17"/>
    <p:sldId id="503" r:id="rId18"/>
    <p:sldId id="504" r:id="rId19"/>
    <p:sldId id="505" r:id="rId20"/>
    <p:sldId id="506" r:id="rId21"/>
    <p:sldId id="518" r:id="rId22"/>
    <p:sldId id="522" r:id="rId23"/>
    <p:sldId id="523" r:id="rId24"/>
    <p:sldId id="488" r:id="rId25"/>
    <p:sldId id="489" r:id="rId26"/>
    <p:sldId id="525" r:id="rId27"/>
    <p:sldId id="508" r:id="rId28"/>
    <p:sldId id="509" r:id="rId29"/>
    <p:sldId id="511" r:id="rId30"/>
    <p:sldId id="513" r:id="rId31"/>
    <p:sldId id="514" r:id="rId32"/>
    <p:sldId id="517" r:id="rId33"/>
    <p:sldId id="524" r:id="rId34"/>
    <p:sldId id="263" r:id="rId35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D1F6FF"/>
    <a:srgbClr val="99CCFF"/>
    <a:srgbClr val="CCFFCC"/>
    <a:srgbClr val="FFCCFF"/>
    <a:srgbClr val="9999FF"/>
    <a:srgbClr val="6699FF"/>
    <a:srgbClr val="C0C0C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90" autoAdjust="0"/>
    <p:restoredTop sz="94784" autoAdjust="0"/>
  </p:normalViewPr>
  <p:slideViewPr>
    <p:cSldViewPr>
      <p:cViewPr varScale="1">
        <p:scale>
          <a:sx n="84" d="100"/>
          <a:sy n="84" d="100"/>
        </p:scale>
        <p:origin x="-155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46083538" cy="460835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781831-BD3E-4747-B05B-3FA0B9D6CE3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63C343F-DDF9-4AE3-B565-31EBB945AEB8}">
      <dgm:prSet/>
      <dgm:spPr/>
      <dgm:t>
        <a:bodyPr/>
        <a:lstStyle/>
        <a:p>
          <a:pPr algn="l" rtl="0"/>
          <a:r>
            <a:rPr kumimoji="1" lang="zh-CN" altLang="en-US" b="1" dirty="0" smtClean="0">
              <a:latin typeface="微软雅黑" pitchFamily="34" charset="-122"/>
              <a:ea typeface="微软雅黑" pitchFamily="34" charset="-122"/>
            </a:rPr>
            <a:t>微课程设计与制作</a:t>
          </a:r>
          <a:endParaRPr kumimoji="1" lang="en-US" b="1" dirty="0">
            <a:latin typeface="微软雅黑" pitchFamily="34" charset="-122"/>
            <a:ea typeface="微软雅黑" pitchFamily="34" charset="-122"/>
          </a:endParaRPr>
        </a:p>
      </dgm:t>
    </dgm:pt>
    <dgm:pt modelId="{3BB176DB-641F-49C5-B078-D25259C90709}" type="parTrans" cxnId="{8B52050E-A397-4E96-BD35-05BB93729FB5}">
      <dgm:prSet/>
      <dgm:spPr/>
      <dgm:t>
        <a:bodyPr/>
        <a:lstStyle/>
        <a:p>
          <a:pPr algn="ctr"/>
          <a:endParaRPr lang="zh-CN" altLang="en-US"/>
        </a:p>
      </dgm:t>
    </dgm:pt>
    <dgm:pt modelId="{4DF7D71A-BBEA-4DA5-B218-247A75B6AF14}" type="sibTrans" cxnId="{8B52050E-A397-4E96-BD35-05BB93729FB5}">
      <dgm:prSet/>
      <dgm:spPr/>
      <dgm:t>
        <a:bodyPr/>
        <a:lstStyle/>
        <a:p>
          <a:pPr algn="ctr"/>
          <a:endParaRPr lang="zh-CN" altLang="en-US"/>
        </a:p>
      </dgm:t>
    </dgm:pt>
    <dgm:pt modelId="{46116423-AF20-4B80-9E97-73C2B7D09E56}">
      <dgm:prSet/>
      <dgm:spPr/>
      <dgm:t>
        <a:bodyPr/>
        <a:lstStyle/>
        <a:p>
          <a:pPr algn="l" rtl="0"/>
          <a:r>
            <a:rPr kumimoji="1" lang="zh-CN" altLang="en-US" b="1" dirty="0" smtClean="0">
              <a:latin typeface="微软雅黑" pitchFamily="34" charset="-122"/>
              <a:ea typeface="微软雅黑" pitchFamily="34" charset="-122"/>
            </a:rPr>
            <a:t>作品技术规范</a:t>
          </a:r>
          <a:endParaRPr kumimoji="1" lang="en-US" b="1" dirty="0">
            <a:latin typeface="微软雅黑" pitchFamily="34" charset="-122"/>
            <a:ea typeface="微软雅黑" pitchFamily="34" charset="-122"/>
          </a:endParaRPr>
        </a:p>
      </dgm:t>
    </dgm:pt>
    <dgm:pt modelId="{E1207684-92C8-464F-B66D-561EF9547ED0}" type="parTrans" cxnId="{3D7FFECE-46EC-4507-A722-6F1F6F501585}">
      <dgm:prSet/>
      <dgm:spPr/>
      <dgm:t>
        <a:bodyPr/>
        <a:lstStyle/>
        <a:p>
          <a:pPr algn="ctr"/>
          <a:endParaRPr lang="zh-CN" altLang="en-US"/>
        </a:p>
      </dgm:t>
    </dgm:pt>
    <dgm:pt modelId="{6A6C97BA-B8B2-4A3B-97D5-6B15EDD7FE00}" type="sibTrans" cxnId="{3D7FFECE-46EC-4507-A722-6F1F6F501585}">
      <dgm:prSet/>
      <dgm:spPr/>
      <dgm:t>
        <a:bodyPr/>
        <a:lstStyle/>
        <a:p>
          <a:pPr algn="ctr"/>
          <a:endParaRPr lang="zh-CN" altLang="en-US"/>
        </a:p>
      </dgm:t>
    </dgm:pt>
    <dgm:pt modelId="{1C687AC5-D1AE-4B2C-8CC7-FA942F96FB84}">
      <dgm:prSet/>
      <dgm:spPr/>
      <dgm:t>
        <a:bodyPr/>
        <a:lstStyle/>
        <a:p>
          <a:pPr algn="l" rtl="0"/>
          <a:r>
            <a:rPr kumimoji="1" lang="zh-CN" altLang="en-US" b="1" dirty="0" smtClean="0">
              <a:latin typeface="微软雅黑" pitchFamily="34" charset="-122"/>
              <a:ea typeface="微软雅黑" pitchFamily="34" charset="-122"/>
            </a:rPr>
            <a:t>网上申报与提交流程</a:t>
          </a:r>
          <a:endParaRPr kumimoji="1" lang="en-US" b="1" dirty="0">
            <a:latin typeface="微软雅黑" pitchFamily="34" charset="-122"/>
            <a:ea typeface="微软雅黑" pitchFamily="34" charset="-122"/>
          </a:endParaRPr>
        </a:p>
      </dgm:t>
    </dgm:pt>
    <dgm:pt modelId="{7CD47E12-0874-4037-AA8F-ABDD308EF765}" type="parTrans" cxnId="{56D974FB-1540-4083-907A-354C5BCB0D5F}">
      <dgm:prSet/>
      <dgm:spPr/>
      <dgm:t>
        <a:bodyPr/>
        <a:lstStyle/>
        <a:p>
          <a:endParaRPr lang="zh-CN" altLang="en-US"/>
        </a:p>
      </dgm:t>
    </dgm:pt>
    <dgm:pt modelId="{45DAC560-D2EF-4397-B577-2592576DA65C}" type="sibTrans" cxnId="{56D974FB-1540-4083-907A-354C5BCB0D5F}">
      <dgm:prSet/>
      <dgm:spPr/>
      <dgm:t>
        <a:bodyPr/>
        <a:lstStyle/>
        <a:p>
          <a:endParaRPr lang="zh-CN" altLang="en-US"/>
        </a:p>
      </dgm:t>
    </dgm:pt>
    <dgm:pt modelId="{BEC3144C-AA25-46BA-9FBB-EDC43DE63075}" type="pres">
      <dgm:prSet presAssocID="{E0781831-BD3E-4747-B05B-3FA0B9D6CE3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4338F9C-2EC3-4FCE-91D9-1A5711E6ED8D}" type="pres">
      <dgm:prSet presAssocID="{863C343F-DDF9-4AE3-B565-31EBB945AEB8}" presName="parentText" presStyleLbl="node1" presStyleIdx="0" presStyleCnt="3" custLinFactY="-66165" custLinFactNeighborX="-133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339784-762A-4552-BA31-9AF9CDB50FAF}" type="pres">
      <dgm:prSet presAssocID="{4DF7D71A-BBEA-4DA5-B218-247A75B6AF14}" presName="spacer" presStyleCnt="0"/>
      <dgm:spPr/>
    </dgm:pt>
    <dgm:pt modelId="{9FABD034-C021-4CD7-B1C1-4D161D402B98}" type="pres">
      <dgm:prSet presAssocID="{46116423-AF20-4B80-9E97-73C2B7D09E5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4A1761C-89FD-4BFE-9569-240105BEAB08}" type="pres">
      <dgm:prSet presAssocID="{6A6C97BA-B8B2-4A3B-97D5-6B15EDD7FE00}" presName="spacer" presStyleCnt="0"/>
      <dgm:spPr/>
    </dgm:pt>
    <dgm:pt modelId="{F3D8BBD6-8286-4D22-88BA-68237D6B2B28}" type="pres">
      <dgm:prSet presAssocID="{1C687AC5-D1AE-4B2C-8CC7-FA942F96FB84}" presName="parentText" presStyleLbl="node1" presStyleIdx="2" presStyleCnt="3" custLinFactY="73332" custLinFactNeighborX="266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452445B-B373-478D-8B52-F9FF328683EB}" type="presOf" srcId="{863C343F-DDF9-4AE3-B565-31EBB945AEB8}" destId="{44338F9C-2EC3-4FCE-91D9-1A5711E6ED8D}" srcOrd="0" destOrd="0" presId="urn:microsoft.com/office/officeart/2005/8/layout/vList2"/>
    <dgm:cxn modelId="{7BA479FD-3F8D-40D1-9AA7-D999994E953B}" type="presOf" srcId="{46116423-AF20-4B80-9E97-73C2B7D09E56}" destId="{9FABD034-C021-4CD7-B1C1-4D161D402B98}" srcOrd="0" destOrd="0" presId="urn:microsoft.com/office/officeart/2005/8/layout/vList2"/>
    <dgm:cxn modelId="{3D7FFECE-46EC-4507-A722-6F1F6F501585}" srcId="{E0781831-BD3E-4747-B05B-3FA0B9D6CE32}" destId="{46116423-AF20-4B80-9E97-73C2B7D09E56}" srcOrd="1" destOrd="0" parTransId="{E1207684-92C8-464F-B66D-561EF9547ED0}" sibTransId="{6A6C97BA-B8B2-4A3B-97D5-6B15EDD7FE00}"/>
    <dgm:cxn modelId="{0E2282E1-3C89-4790-B446-549024DFF1AA}" type="presOf" srcId="{E0781831-BD3E-4747-B05B-3FA0B9D6CE32}" destId="{BEC3144C-AA25-46BA-9FBB-EDC43DE63075}" srcOrd="0" destOrd="0" presId="urn:microsoft.com/office/officeart/2005/8/layout/vList2"/>
    <dgm:cxn modelId="{8B52050E-A397-4E96-BD35-05BB93729FB5}" srcId="{E0781831-BD3E-4747-B05B-3FA0B9D6CE32}" destId="{863C343F-DDF9-4AE3-B565-31EBB945AEB8}" srcOrd="0" destOrd="0" parTransId="{3BB176DB-641F-49C5-B078-D25259C90709}" sibTransId="{4DF7D71A-BBEA-4DA5-B218-247A75B6AF14}"/>
    <dgm:cxn modelId="{CFFD8C7A-5E92-45D6-81C3-C2CC4781F715}" type="presOf" srcId="{1C687AC5-D1AE-4B2C-8CC7-FA942F96FB84}" destId="{F3D8BBD6-8286-4D22-88BA-68237D6B2B28}" srcOrd="0" destOrd="0" presId="urn:microsoft.com/office/officeart/2005/8/layout/vList2"/>
    <dgm:cxn modelId="{56D974FB-1540-4083-907A-354C5BCB0D5F}" srcId="{E0781831-BD3E-4747-B05B-3FA0B9D6CE32}" destId="{1C687AC5-D1AE-4B2C-8CC7-FA942F96FB84}" srcOrd="2" destOrd="0" parTransId="{7CD47E12-0874-4037-AA8F-ABDD308EF765}" sibTransId="{45DAC560-D2EF-4397-B577-2592576DA65C}"/>
    <dgm:cxn modelId="{A101F3A1-166A-41A0-8094-00C61806DD34}" type="presParOf" srcId="{BEC3144C-AA25-46BA-9FBB-EDC43DE63075}" destId="{44338F9C-2EC3-4FCE-91D9-1A5711E6ED8D}" srcOrd="0" destOrd="0" presId="urn:microsoft.com/office/officeart/2005/8/layout/vList2"/>
    <dgm:cxn modelId="{BA239F97-43D1-4B66-9CCC-2423FCEA7507}" type="presParOf" srcId="{BEC3144C-AA25-46BA-9FBB-EDC43DE63075}" destId="{60339784-762A-4552-BA31-9AF9CDB50FAF}" srcOrd="1" destOrd="0" presId="urn:microsoft.com/office/officeart/2005/8/layout/vList2"/>
    <dgm:cxn modelId="{7AE79487-037E-4C84-91D8-D8E01D7DA8EC}" type="presParOf" srcId="{BEC3144C-AA25-46BA-9FBB-EDC43DE63075}" destId="{9FABD034-C021-4CD7-B1C1-4D161D402B98}" srcOrd="2" destOrd="0" presId="urn:microsoft.com/office/officeart/2005/8/layout/vList2"/>
    <dgm:cxn modelId="{54555545-84AD-41C1-BE2C-7EE9E239F744}" type="presParOf" srcId="{BEC3144C-AA25-46BA-9FBB-EDC43DE63075}" destId="{04A1761C-89FD-4BFE-9569-240105BEAB08}" srcOrd="3" destOrd="0" presId="urn:microsoft.com/office/officeart/2005/8/layout/vList2"/>
    <dgm:cxn modelId="{110C1FE6-8AC8-4C44-8BAB-C83C00007E4C}" type="presParOf" srcId="{BEC3144C-AA25-46BA-9FBB-EDC43DE63075}" destId="{F3D8BBD6-8286-4D22-88BA-68237D6B2B28}" srcOrd="4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781831-BD3E-4747-B05B-3FA0B9D6CE3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63C343F-DDF9-4AE3-B565-31EBB945AEB8}">
      <dgm:prSet/>
      <dgm:spPr/>
      <dgm:t>
        <a:bodyPr/>
        <a:lstStyle/>
        <a:p>
          <a:pPr algn="l" rtl="0"/>
          <a:r>
            <a:rPr kumimoji="1" lang="zh-CN" altLang="en-US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rPr>
            <a:t>微课程设计与制作</a:t>
          </a:r>
          <a:endParaRPr kumimoji="1" lang="en-US" b="1" dirty="0">
            <a:solidFill>
              <a:srgbClr val="FF00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3BB176DB-641F-49C5-B078-D25259C90709}" type="parTrans" cxnId="{8B52050E-A397-4E96-BD35-05BB93729FB5}">
      <dgm:prSet/>
      <dgm:spPr/>
      <dgm:t>
        <a:bodyPr/>
        <a:lstStyle/>
        <a:p>
          <a:pPr algn="ctr"/>
          <a:endParaRPr lang="zh-CN" altLang="en-US"/>
        </a:p>
      </dgm:t>
    </dgm:pt>
    <dgm:pt modelId="{4DF7D71A-BBEA-4DA5-B218-247A75B6AF14}" type="sibTrans" cxnId="{8B52050E-A397-4E96-BD35-05BB93729FB5}">
      <dgm:prSet/>
      <dgm:spPr/>
      <dgm:t>
        <a:bodyPr/>
        <a:lstStyle/>
        <a:p>
          <a:pPr algn="ctr"/>
          <a:endParaRPr lang="zh-CN" altLang="en-US"/>
        </a:p>
      </dgm:t>
    </dgm:pt>
    <dgm:pt modelId="{46116423-AF20-4B80-9E97-73C2B7D09E56}">
      <dgm:prSet/>
      <dgm:spPr/>
      <dgm:t>
        <a:bodyPr/>
        <a:lstStyle/>
        <a:p>
          <a:pPr algn="l" rtl="0"/>
          <a:r>
            <a:rPr kumimoji="1" lang="zh-CN" altLang="en-US" b="1" dirty="0" smtClean="0">
              <a:latin typeface="微软雅黑" pitchFamily="34" charset="-122"/>
              <a:ea typeface="微软雅黑" pitchFamily="34" charset="-122"/>
            </a:rPr>
            <a:t>作品技术规范</a:t>
          </a:r>
          <a:endParaRPr kumimoji="1" lang="en-US" b="1" dirty="0">
            <a:latin typeface="微软雅黑" pitchFamily="34" charset="-122"/>
            <a:ea typeface="微软雅黑" pitchFamily="34" charset="-122"/>
          </a:endParaRPr>
        </a:p>
      </dgm:t>
    </dgm:pt>
    <dgm:pt modelId="{E1207684-92C8-464F-B66D-561EF9547ED0}" type="parTrans" cxnId="{3D7FFECE-46EC-4507-A722-6F1F6F501585}">
      <dgm:prSet/>
      <dgm:spPr/>
      <dgm:t>
        <a:bodyPr/>
        <a:lstStyle/>
        <a:p>
          <a:pPr algn="ctr"/>
          <a:endParaRPr lang="zh-CN" altLang="en-US"/>
        </a:p>
      </dgm:t>
    </dgm:pt>
    <dgm:pt modelId="{6A6C97BA-B8B2-4A3B-97D5-6B15EDD7FE00}" type="sibTrans" cxnId="{3D7FFECE-46EC-4507-A722-6F1F6F501585}">
      <dgm:prSet/>
      <dgm:spPr/>
      <dgm:t>
        <a:bodyPr/>
        <a:lstStyle/>
        <a:p>
          <a:pPr algn="ctr"/>
          <a:endParaRPr lang="zh-CN" altLang="en-US"/>
        </a:p>
      </dgm:t>
    </dgm:pt>
    <dgm:pt modelId="{1C687AC5-D1AE-4B2C-8CC7-FA942F96FB84}">
      <dgm:prSet/>
      <dgm:spPr/>
      <dgm:t>
        <a:bodyPr/>
        <a:lstStyle/>
        <a:p>
          <a:pPr algn="l" rtl="0"/>
          <a:r>
            <a:rPr kumimoji="1" lang="zh-CN" altLang="en-US" b="1" dirty="0" smtClean="0">
              <a:latin typeface="微软雅黑" pitchFamily="34" charset="-122"/>
              <a:ea typeface="微软雅黑" pitchFamily="34" charset="-122"/>
            </a:rPr>
            <a:t>网上申报与提交流程</a:t>
          </a:r>
          <a:endParaRPr kumimoji="1" lang="en-US" b="1" dirty="0">
            <a:latin typeface="微软雅黑" pitchFamily="34" charset="-122"/>
            <a:ea typeface="微软雅黑" pitchFamily="34" charset="-122"/>
          </a:endParaRPr>
        </a:p>
      </dgm:t>
    </dgm:pt>
    <dgm:pt modelId="{7CD47E12-0874-4037-AA8F-ABDD308EF765}" type="parTrans" cxnId="{56D974FB-1540-4083-907A-354C5BCB0D5F}">
      <dgm:prSet/>
      <dgm:spPr/>
      <dgm:t>
        <a:bodyPr/>
        <a:lstStyle/>
        <a:p>
          <a:endParaRPr lang="zh-CN" altLang="en-US"/>
        </a:p>
      </dgm:t>
    </dgm:pt>
    <dgm:pt modelId="{45DAC560-D2EF-4397-B577-2592576DA65C}" type="sibTrans" cxnId="{56D974FB-1540-4083-907A-354C5BCB0D5F}">
      <dgm:prSet/>
      <dgm:spPr/>
      <dgm:t>
        <a:bodyPr/>
        <a:lstStyle/>
        <a:p>
          <a:endParaRPr lang="zh-CN" altLang="en-US"/>
        </a:p>
      </dgm:t>
    </dgm:pt>
    <dgm:pt modelId="{BEC3144C-AA25-46BA-9FBB-EDC43DE63075}" type="pres">
      <dgm:prSet presAssocID="{E0781831-BD3E-4747-B05B-3FA0B9D6CE3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4338F9C-2EC3-4FCE-91D9-1A5711E6ED8D}" type="pres">
      <dgm:prSet presAssocID="{863C343F-DDF9-4AE3-B565-31EBB945AEB8}" presName="parentText" presStyleLbl="node1" presStyleIdx="0" presStyleCnt="3" custLinFactY="-66165" custLinFactNeighborX="-133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339784-762A-4552-BA31-9AF9CDB50FAF}" type="pres">
      <dgm:prSet presAssocID="{4DF7D71A-BBEA-4DA5-B218-247A75B6AF14}" presName="spacer" presStyleCnt="0"/>
      <dgm:spPr/>
    </dgm:pt>
    <dgm:pt modelId="{9FABD034-C021-4CD7-B1C1-4D161D402B98}" type="pres">
      <dgm:prSet presAssocID="{46116423-AF20-4B80-9E97-73C2B7D09E5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4A1761C-89FD-4BFE-9569-240105BEAB08}" type="pres">
      <dgm:prSet presAssocID="{6A6C97BA-B8B2-4A3B-97D5-6B15EDD7FE00}" presName="spacer" presStyleCnt="0"/>
      <dgm:spPr/>
    </dgm:pt>
    <dgm:pt modelId="{F3D8BBD6-8286-4D22-88BA-68237D6B2B28}" type="pres">
      <dgm:prSet presAssocID="{1C687AC5-D1AE-4B2C-8CC7-FA942F96FB84}" presName="parentText" presStyleLbl="node1" presStyleIdx="2" presStyleCnt="3" custLinFactY="73332" custLinFactNeighborX="266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E1DBDFF-8865-4959-B898-B479C4780FB5}" type="presOf" srcId="{1C687AC5-D1AE-4B2C-8CC7-FA942F96FB84}" destId="{F3D8BBD6-8286-4D22-88BA-68237D6B2B28}" srcOrd="0" destOrd="0" presId="urn:microsoft.com/office/officeart/2005/8/layout/vList2"/>
    <dgm:cxn modelId="{21AF963A-10EA-4947-A8A7-AE02C954722A}" type="presOf" srcId="{863C343F-DDF9-4AE3-B565-31EBB945AEB8}" destId="{44338F9C-2EC3-4FCE-91D9-1A5711E6ED8D}" srcOrd="0" destOrd="0" presId="urn:microsoft.com/office/officeart/2005/8/layout/vList2"/>
    <dgm:cxn modelId="{3C2250EA-9499-431A-B49C-1A80BAB4C7CC}" type="presOf" srcId="{46116423-AF20-4B80-9E97-73C2B7D09E56}" destId="{9FABD034-C021-4CD7-B1C1-4D161D402B98}" srcOrd="0" destOrd="0" presId="urn:microsoft.com/office/officeart/2005/8/layout/vList2"/>
    <dgm:cxn modelId="{3D7FFECE-46EC-4507-A722-6F1F6F501585}" srcId="{E0781831-BD3E-4747-B05B-3FA0B9D6CE32}" destId="{46116423-AF20-4B80-9E97-73C2B7D09E56}" srcOrd="1" destOrd="0" parTransId="{E1207684-92C8-464F-B66D-561EF9547ED0}" sibTransId="{6A6C97BA-B8B2-4A3B-97D5-6B15EDD7FE00}"/>
    <dgm:cxn modelId="{8019F82E-85B5-4275-9160-688792997E7F}" type="presOf" srcId="{E0781831-BD3E-4747-B05B-3FA0B9D6CE32}" destId="{BEC3144C-AA25-46BA-9FBB-EDC43DE63075}" srcOrd="0" destOrd="0" presId="urn:microsoft.com/office/officeart/2005/8/layout/vList2"/>
    <dgm:cxn modelId="{8B52050E-A397-4E96-BD35-05BB93729FB5}" srcId="{E0781831-BD3E-4747-B05B-3FA0B9D6CE32}" destId="{863C343F-DDF9-4AE3-B565-31EBB945AEB8}" srcOrd="0" destOrd="0" parTransId="{3BB176DB-641F-49C5-B078-D25259C90709}" sibTransId="{4DF7D71A-BBEA-4DA5-B218-247A75B6AF14}"/>
    <dgm:cxn modelId="{56D974FB-1540-4083-907A-354C5BCB0D5F}" srcId="{E0781831-BD3E-4747-B05B-3FA0B9D6CE32}" destId="{1C687AC5-D1AE-4B2C-8CC7-FA942F96FB84}" srcOrd="2" destOrd="0" parTransId="{7CD47E12-0874-4037-AA8F-ABDD308EF765}" sibTransId="{45DAC560-D2EF-4397-B577-2592576DA65C}"/>
    <dgm:cxn modelId="{57EA3955-0049-45D2-95D5-48C5E6DF594A}" type="presParOf" srcId="{BEC3144C-AA25-46BA-9FBB-EDC43DE63075}" destId="{44338F9C-2EC3-4FCE-91D9-1A5711E6ED8D}" srcOrd="0" destOrd="0" presId="urn:microsoft.com/office/officeart/2005/8/layout/vList2"/>
    <dgm:cxn modelId="{FA2659E4-2534-47DD-994B-BA51EC38F568}" type="presParOf" srcId="{BEC3144C-AA25-46BA-9FBB-EDC43DE63075}" destId="{60339784-762A-4552-BA31-9AF9CDB50FAF}" srcOrd="1" destOrd="0" presId="urn:microsoft.com/office/officeart/2005/8/layout/vList2"/>
    <dgm:cxn modelId="{D76EF5EB-B12A-47F4-87B2-5EDD2B8ECD3B}" type="presParOf" srcId="{BEC3144C-AA25-46BA-9FBB-EDC43DE63075}" destId="{9FABD034-C021-4CD7-B1C1-4D161D402B98}" srcOrd="2" destOrd="0" presId="urn:microsoft.com/office/officeart/2005/8/layout/vList2"/>
    <dgm:cxn modelId="{A42C3B25-70F9-45FD-BDD3-4352D1699436}" type="presParOf" srcId="{BEC3144C-AA25-46BA-9FBB-EDC43DE63075}" destId="{04A1761C-89FD-4BFE-9569-240105BEAB08}" srcOrd="3" destOrd="0" presId="urn:microsoft.com/office/officeart/2005/8/layout/vList2"/>
    <dgm:cxn modelId="{684C1001-5399-4D3E-98BE-5EE3F1525108}" type="presParOf" srcId="{BEC3144C-AA25-46BA-9FBB-EDC43DE63075}" destId="{F3D8BBD6-8286-4D22-88BA-68237D6B2B28}" srcOrd="4" destOrd="0" presId="urn:microsoft.com/office/officeart/2005/8/layout/vList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0781831-BD3E-4747-B05B-3FA0B9D6CE3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63C343F-DDF9-4AE3-B565-31EBB945AEB8}">
      <dgm:prSet/>
      <dgm:spPr/>
      <dgm:t>
        <a:bodyPr/>
        <a:lstStyle/>
        <a:p>
          <a:pPr algn="l" rtl="0"/>
          <a:r>
            <a:rPr kumimoji="1" lang="zh-CN" altLang="en-US" b="1" dirty="0" smtClean="0">
              <a:latin typeface="微软雅黑" pitchFamily="34" charset="-122"/>
              <a:ea typeface="微软雅黑" pitchFamily="34" charset="-122"/>
            </a:rPr>
            <a:t>微课程设计与制作</a:t>
          </a:r>
          <a:endParaRPr kumimoji="1" lang="en-US" b="1" dirty="0">
            <a:latin typeface="微软雅黑" pitchFamily="34" charset="-122"/>
            <a:ea typeface="微软雅黑" pitchFamily="34" charset="-122"/>
          </a:endParaRPr>
        </a:p>
      </dgm:t>
    </dgm:pt>
    <dgm:pt modelId="{3BB176DB-641F-49C5-B078-D25259C90709}" type="parTrans" cxnId="{8B52050E-A397-4E96-BD35-05BB93729FB5}">
      <dgm:prSet/>
      <dgm:spPr/>
      <dgm:t>
        <a:bodyPr/>
        <a:lstStyle/>
        <a:p>
          <a:pPr algn="ctr"/>
          <a:endParaRPr lang="zh-CN" altLang="en-US"/>
        </a:p>
      </dgm:t>
    </dgm:pt>
    <dgm:pt modelId="{4DF7D71A-BBEA-4DA5-B218-247A75B6AF14}" type="sibTrans" cxnId="{8B52050E-A397-4E96-BD35-05BB93729FB5}">
      <dgm:prSet/>
      <dgm:spPr/>
      <dgm:t>
        <a:bodyPr/>
        <a:lstStyle/>
        <a:p>
          <a:pPr algn="ctr"/>
          <a:endParaRPr lang="zh-CN" altLang="en-US"/>
        </a:p>
      </dgm:t>
    </dgm:pt>
    <dgm:pt modelId="{46116423-AF20-4B80-9E97-73C2B7D09E56}">
      <dgm:prSet/>
      <dgm:spPr/>
      <dgm:t>
        <a:bodyPr/>
        <a:lstStyle/>
        <a:p>
          <a:pPr algn="l" rtl="0"/>
          <a:r>
            <a:rPr kumimoji="1" lang="zh-CN" altLang="en-US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rPr>
            <a:t>作品技术规范</a:t>
          </a:r>
          <a:endParaRPr kumimoji="1" lang="en-US" b="1" dirty="0">
            <a:solidFill>
              <a:srgbClr val="FF00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E1207684-92C8-464F-B66D-561EF9547ED0}" type="parTrans" cxnId="{3D7FFECE-46EC-4507-A722-6F1F6F501585}">
      <dgm:prSet/>
      <dgm:spPr/>
      <dgm:t>
        <a:bodyPr/>
        <a:lstStyle/>
        <a:p>
          <a:pPr algn="ctr"/>
          <a:endParaRPr lang="zh-CN" altLang="en-US"/>
        </a:p>
      </dgm:t>
    </dgm:pt>
    <dgm:pt modelId="{6A6C97BA-B8B2-4A3B-97D5-6B15EDD7FE00}" type="sibTrans" cxnId="{3D7FFECE-46EC-4507-A722-6F1F6F501585}">
      <dgm:prSet/>
      <dgm:spPr/>
      <dgm:t>
        <a:bodyPr/>
        <a:lstStyle/>
        <a:p>
          <a:pPr algn="ctr"/>
          <a:endParaRPr lang="zh-CN" altLang="en-US"/>
        </a:p>
      </dgm:t>
    </dgm:pt>
    <dgm:pt modelId="{1C687AC5-D1AE-4B2C-8CC7-FA942F96FB84}">
      <dgm:prSet/>
      <dgm:spPr/>
      <dgm:t>
        <a:bodyPr/>
        <a:lstStyle/>
        <a:p>
          <a:pPr algn="l" rtl="0"/>
          <a:r>
            <a:rPr kumimoji="1" lang="zh-CN" altLang="en-US" b="1" dirty="0" smtClean="0">
              <a:latin typeface="微软雅黑" pitchFamily="34" charset="-122"/>
              <a:ea typeface="微软雅黑" pitchFamily="34" charset="-122"/>
            </a:rPr>
            <a:t>网上申报流程</a:t>
          </a:r>
          <a:endParaRPr kumimoji="1" lang="en-US" b="1" dirty="0">
            <a:latin typeface="微软雅黑" pitchFamily="34" charset="-122"/>
            <a:ea typeface="微软雅黑" pitchFamily="34" charset="-122"/>
          </a:endParaRPr>
        </a:p>
      </dgm:t>
    </dgm:pt>
    <dgm:pt modelId="{7CD47E12-0874-4037-AA8F-ABDD308EF765}" type="parTrans" cxnId="{56D974FB-1540-4083-907A-354C5BCB0D5F}">
      <dgm:prSet/>
      <dgm:spPr/>
      <dgm:t>
        <a:bodyPr/>
        <a:lstStyle/>
        <a:p>
          <a:endParaRPr lang="zh-CN" altLang="en-US"/>
        </a:p>
      </dgm:t>
    </dgm:pt>
    <dgm:pt modelId="{45DAC560-D2EF-4397-B577-2592576DA65C}" type="sibTrans" cxnId="{56D974FB-1540-4083-907A-354C5BCB0D5F}">
      <dgm:prSet/>
      <dgm:spPr/>
      <dgm:t>
        <a:bodyPr/>
        <a:lstStyle/>
        <a:p>
          <a:endParaRPr lang="zh-CN" altLang="en-US"/>
        </a:p>
      </dgm:t>
    </dgm:pt>
    <dgm:pt modelId="{BEC3144C-AA25-46BA-9FBB-EDC43DE63075}" type="pres">
      <dgm:prSet presAssocID="{E0781831-BD3E-4747-B05B-3FA0B9D6CE3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4338F9C-2EC3-4FCE-91D9-1A5711E6ED8D}" type="pres">
      <dgm:prSet presAssocID="{863C343F-DDF9-4AE3-B565-31EBB945AEB8}" presName="parentText" presStyleLbl="node1" presStyleIdx="0" presStyleCnt="3" custLinFactY="-66165" custLinFactNeighborX="-133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339784-762A-4552-BA31-9AF9CDB50FAF}" type="pres">
      <dgm:prSet presAssocID="{4DF7D71A-BBEA-4DA5-B218-247A75B6AF14}" presName="spacer" presStyleCnt="0"/>
      <dgm:spPr/>
    </dgm:pt>
    <dgm:pt modelId="{9FABD034-C021-4CD7-B1C1-4D161D402B98}" type="pres">
      <dgm:prSet presAssocID="{46116423-AF20-4B80-9E97-73C2B7D09E5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4A1761C-89FD-4BFE-9569-240105BEAB08}" type="pres">
      <dgm:prSet presAssocID="{6A6C97BA-B8B2-4A3B-97D5-6B15EDD7FE00}" presName="spacer" presStyleCnt="0"/>
      <dgm:spPr/>
    </dgm:pt>
    <dgm:pt modelId="{F3D8BBD6-8286-4D22-88BA-68237D6B2B28}" type="pres">
      <dgm:prSet presAssocID="{1C687AC5-D1AE-4B2C-8CC7-FA942F96FB84}" presName="parentText" presStyleLbl="node1" presStyleIdx="2" presStyleCnt="3" custLinFactY="73332" custLinFactNeighborX="266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BC11993-FA88-4548-8979-216D5AA60ABA}" type="presOf" srcId="{863C343F-DDF9-4AE3-B565-31EBB945AEB8}" destId="{44338F9C-2EC3-4FCE-91D9-1A5711E6ED8D}" srcOrd="0" destOrd="0" presId="urn:microsoft.com/office/officeart/2005/8/layout/vList2"/>
    <dgm:cxn modelId="{6F347520-0178-4848-BD49-4544B70B3FDF}" type="presOf" srcId="{46116423-AF20-4B80-9E97-73C2B7D09E56}" destId="{9FABD034-C021-4CD7-B1C1-4D161D402B98}" srcOrd="0" destOrd="0" presId="urn:microsoft.com/office/officeart/2005/8/layout/vList2"/>
    <dgm:cxn modelId="{3D7FFECE-46EC-4507-A722-6F1F6F501585}" srcId="{E0781831-BD3E-4747-B05B-3FA0B9D6CE32}" destId="{46116423-AF20-4B80-9E97-73C2B7D09E56}" srcOrd="1" destOrd="0" parTransId="{E1207684-92C8-464F-B66D-561EF9547ED0}" sibTransId="{6A6C97BA-B8B2-4A3B-97D5-6B15EDD7FE00}"/>
    <dgm:cxn modelId="{8B52050E-A397-4E96-BD35-05BB93729FB5}" srcId="{E0781831-BD3E-4747-B05B-3FA0B9D6CE32}" destId="{863C343F-DDF9-4AE3-B565-31EBB945AEB8}" srcOrd="0" destOrd="0" parTransId="{3BB176DB-641F-49C5-B078-D25259C90709}" sibTransId="{4DF7D71A-BBEA-4DA5-B218-247A75B6AF14}"/>
    <dgm:cxn modelId="{4932DAE4-E00F-4845-807B-C6C7A4D3972B}" type="presOf" srcId="{E0781831-BD3E-4747-B05B-3FA0B9D6CE32}" destId="{BEC3144C-AA25-46BA-9FBB-EDC43DE63075}" srcOrd="0" destOrd="0" presId="urn:microsoft.com/office/officeart/2005/8/layout/vList2"/>
    <dgm:cxn modelId="{DCD694F3-7D80-4759-BFB4-C36E131C4C74}" type="presOf" srcId="{1C687AC5-D1AE-4B2C-8CC7-FA942F96FB84}" destId="{F3D8BBD6-8286-4D22-88BA-68237D6B2B28}" srcOrd="0" destOrd="0" presId="urn:microsoft.com/office/officeart/2005/8/layout/vList2"/>
    <dgm:cxn modelId="{56D974FB-1540-4083-907A-354C5BCB0D5F}" srcId="{E0781831-BD3E-4747-B05B-3FA0B9D6CE32}" destId="{1C687AC5-D1AE-4B2C-8CC7-FA942F96FB84}" srcOrd="2" destOrd="0" parTransId="{7CD47E12-0874-4037-AA8F-ABDD308EF765}" sibTransId="{45DAC560-D2EF-4397-B577-2592576DA65C}"/>
    <dgm:cxn modelId="{5A223BB3-D1DC-42AD-934F-17ED2CA09D90}" type="presParOf" srcId="{BEC3144C-AA25-46BA-9FBB-EDC43DE63075}" destId="{44338F9C-2EC3-4FCE-91D9-1A5711E6ED8D}" srcOrd="0" destOrd="0" presId="urn:microsoft.com/office/officeart/2005/8/layout/vList2"/>
    <dgm:cxn modelId="{C9D7FD54-8F32-4AAF-9BA1-0E28911499E8}" type="presParOf" srcId="{BEC3144C-AA25-46BA-9FBB-EDC43DE63075}" destId="{60339784-762A-4552-BA31-9AF9CDB50FAF}" srcOrd="1" destOrd="0" presId="urn:microsoft.com/office/officeart/2005/8/layout/vList2"/>
    <dgm:cxn modelId="{93342E2C-13D8-48EF-8A81-83CE2810A549}" type="presParOf" srcId="{BEC3144C-AA25-46BA-9FBB-EDC43DE63075}" destId="{9FABD034-C021-4CD7-B1C1-4D161D402B98}" srcOrd="2" destOrd="0" presId="urn:microsoft.com/office/officeart/2005/8/layout/vList2"/>
    <dgm:cxn modelId="{BC1E2BA4-4CDA-441D-B536-5F8D2AA4BEFB}" type="presParOf" srcId="{BEC3144C-AA25-46BA-9FBB-EDC43DE63075}" destId="{04A1761C-89FD-4BFE-9569-240105BEAB08}" srcOrd="3" destOrd="0" presId="urn:microsoft.com/office/officeart/2005/8/layout/vList2"/>
    <dgm:cxn modelId="{5D214C1A-D965-4D27-AD0A-DFBAA3827E0B}" type="presParOf" srcId="{BEC3144C-AA25-46BA-9FBB-EDC43DE63075}" destId="{F3D8BBD6-8286-4D22-88BA-68237D6B2B28}" srcOrd="4" destOrd="0" presId="urn:microsoft.com/office/officeart/2005/8/layout/v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0781831-BD3E-4747-B05B-3FA0B9D6CE3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63C343F-DDF9-4AE3-B565-31EBB945AEB8}">
      <dgm:prSet/>
      <dgm:spPr/>
      <dgm:t>
        <a:bodyPr/>
        <a:lstStyle/>
        <a:p>
          <a:pPr algn="l" rtl="0"/>
          <a:r>
            <a:rPr kumimoji="1" lang="zh-CN" altLang="en-US" b="1" dirty="0" smtClean="0">
              <a:latin typeface="微软雅黑" pitchFamily="34" charset="-122"/>
              <a:ea typeface="微软雅黑" pitchFamily="34" charset="-122"/>
            </a:rPr>
            <a:t>微课程设计与制作</a:t>
          </a:r>
          <a:endParaRPr kumimoji="1" lang="en-US" b="1" dirty="0">
            <a:latin typeface="微软雅黑" pitchFamily="34" charset="-122"/>
            <a:ea typeface="微软雅黑" pitchFamily="34" charset="-122"/>
          </a:endParaRPr>
        </a:p>
      </dgm:t>
    </dgm:pt>
    <dgm:pt modelId="{3BB176DB-641F-49C5-B078-D25259C90709}" type="parTrans" cxnId="{8B52050E-A397-4E96-BD35-05BB93729FB5}">
      <dgm:prSet/>
      <dgm:spPr/>
      <dgm:t>
        <a:bodyPr/>
        <a:lstStyle/>
        <a:p>
          <a:pPr algn="ctr"/>
          <a:endParaRPr lang="zh-CN" altLang="en-US"/>
        </a:p>
      </dgm:t>
    </dgm:pt>
    <dgm:pt modelId="{4DF7D71A-BBEA-4DA5-B218-247A75B6AF14}" type="sibTrans" cxnId="{8B52050E-A397-4E96-BD35-05BB93729FB5}">
      <dgm:prSet/>
      <dgm:spPr/>
      <dgm:t>
        <a:bodyPr/>
        <a:lstStyle/>
        <a:p>
          <a:pPr algn="ctr"/>
          <a:endParaRPr lang="zh-CN" altLang="en-US"/>
        </a:p>
      </dgm:t>
    </dgm:pt>
    <dgm:pt modelId="{46116423-AF20-4B80-9E97-73C2B7D09E56}">
      <dgm:prSet/>
      <dgm:spPr/>
      <dgm:t>
        <a:bodyPr/>
        <a:lstStyle/>
        <a:p>
          <a:pPr algn="l" rtl="0"/>
          <a:r>
            <a:rPr kumimoji="1" lang="zh-CN" altLang="en-US" b="1" dirty="0" smtClean="0">
              <a:latin typeface="微软雅黑" pitchFamily="34" charset="-122"/>
              <a:ea typeface="微软雅黑" pitchFamily="34" charset="-122"/>
            </a:rPr>
            <a:t>作品技术规范</a:t>
          </a:r>
          <a:endParaRPr kumimoji="1" lang="en-US" b="1" dirty="0">
            <a:latin typeface="微软雅黑" pitchFamily="34" charset="-122"/>
            <a:ea typeface="微软雅黑" pitchFamily="34" charset="-122"/>
          </a:endParaRPr>
        </a:p>
      </dgm:t>
    </dgm:pt>
    <dgm:pt modelId="{E1207684-92C8-464F-B66D-561EF9547ED0}" type="parTrans" cxnId="{3D7FFECE-46EC-4507-A722-6F1F6F501585}">
      <dgm:prSet/>
      <dgm:spPr/>
      <dgm:t>
        <a:bodyPr/>
        <a:lstStyle/>
        <a:p>
          <a:pPr algn="ctr"/>
          <a:endParaRPr lang="zh-CN" altLang="en-US"/>
        </a:p>
      </dgm:t>
    </dgm:pt>
    <dgm:pt modelId="{6A6C97BA-B8B2-4A3B-97D5-6B15EDD7FE00}" type="sibTrans" cxnId="{3D7FFECE-46EC-4507-A722-6F1F6F501585}">
      <dgm:prSet/>
      <dgm:spPr/>
      <dgm:t>
        <a:bodyPr/>
        <a:lstStyle/>
        <a:p>
          <a:pPr algn="ctr"/>
          <a:endParaRPr lang="zh-CN" altLang="en-US"/>
        </a:p>
      </dgm:t>
    </dgm:pt>
    <dgm:pt modelId="{1C687AC5-D1AE-4B2C-8CC7-FA942F96FB84}">
      <dgm:prSet/>
      <dgm:spPr/>
      <dgm:t>
        <a:bodyPr/>
        <a:lstStyle/>
        <a:p>
          <a:pPr algn="l" rtl="0"/>
          <a:r>
            <a:rPr kumimoji="1" lang="zh-CN" altLang="en-US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rPr>
            <a:t>网上申报与提交流程</a:t>
          </a:r>
          <a:endParaRPr kumimoji="1" lang="en-US" b="1" dirty="0">
            <a:solidFill>
              <a:srgbClr val="FF00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7CD47E12-0874-4037-AA8F-ABDD308EF765}" type="parTrans" cxnId="{56D974FB-1540-4083-907A-354C5BCB0D5F}">
      <dgm:prSet/>
      <dgm:spPr/>
      <dgm:t>
        <a:bodyPr/>
        <a:lstStyle/>
        <a:p>
          <a:endParaRPr lang="zh-CN" altLang="en-US"/>
        </a:p>
      </dgm:t>
    </dgm:pt>
    <dgm:pt modelId="{45DAC560-D2EF-4397-B577-2592576DA65C}" type="sibTrans" cxnId="{56D974FB-1540-4083-907A-354C5BCB0D5F}">
      <dgm:prSet/>
      <dgm:spPr/>
      <dgm:t>
        <a:bodyPr/>
        <a:lstStyle/>
        <a:p>
          <a:endParaRPr lang="zh-CN" altLang="en-US"/>
        </a:p>
      </dgm:t>
    </dgm:pt>
    <dgm:pt modelId="{BEC3144C-AA25-46BA-9FBB-EDC43DE63075}" type="pres">
      <dgm:prSet presAssocID="{E0781831-BD3E-4747-B05B-3FA0B9D6CE3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4338F9C-2EC3-4FCE-91D9-1A5711E6ED8D}" type="pres">
      <dgm:prSet presAssocID="{863C343F-DDF9-4AE3-B565-31EBB945AEB8}" presName="parentText" presStyleLbl="node1" presStyleIdx="0" presStyleCnt="3" custLinFactY="-66165" custLinFactNeighborX="-133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339784-762A-4552-BA31-9AF9CDB50FAF}" type="pres">
      <dgm:prSet presAssocID="{4DF7D71A-BBEA-4DA5-B218-247A75B6AF14}" presName="spacer" presStyleCnt="0"/>
      <dgm:spPr/>
    </dgm:pt>
    <dgm:pt modelId="{9FABD034-C021-4CD7-B1C1-4D161D402B98}" type="pres">
      <dgm:prSet presAssocID="{46116423-AF20-4B80-9E97-73C2B7D09E5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4A1761C-89FD-4BFE-9569-240105BEAB08}" type="pres">
      <dgm:prSet presAssocID="{6A6C97BA-B8B2-4A3B-97D5-6B15EDD7FE00}" presName="spacer" presStyleCnt="0"/>
      <dgm:spPr/>
    </dgm:pt>
    <dgm:pt modelId="{F3D8BBD6-8286-4D22-88BA-68237D6B2B28}" type="pres">
      <dgm:prSet presAssocID="{1C687AC5-D1AE-4B2C-8CC7-FA942F96FB84}" presName="parentText" presStyleLbl="node1" presStyleIdx="2" presStyleCnt="3" custLinFactY="73332" custLinFactNeighborX="2667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39F4115-D64F-41A6-8BB9-ED07C2D48F17}" type="presOf" srcId="{863C343F-DDF9-4AE3-B565-31EBB945AEB8}" destId="{44338F9C-2EC3-4FCE-91D9-1A5711E6ED8D}" srcOrd="0" destOrd="0" presId="urn:microsoft.com/office/officeart/2005/8/layout/vList2"/>
    <dgm:cxn modelId="{9F19119A-13DB-4E31-AEF9-F4FC36820017}" type="presOf" srcId="{46116423-AF20-4B80-9E97-73C2B7D09E56}" destId="{9FABD034-C021-4CD7-B1C1-4D161D402B98}" srcOrd="0" destOrd="0" presId="urn:microsoft.com/office/officeart/2005/8/layout/vList2"/>
    <dgm:cxn modelId="{3D7FFECE-46EC-4507-A722-6F1F6F501585}" srcId="{E0781831-BD3E-4747-B05B-3FA0B9D6CE32}" destId="{46116423-AF20-4B80-9E97-73C2B7D09E56}" srcOrd="1" destOrd="0" parTransId="{E1207684-92C8-464F-B66D-561EF9547ED0}" sibTransId="{6A6C97BA-B8B2-4A3B-97D5-6B15EDD7FE00}"/>
    <dgm:cxn modelId="{8B52050E-A397-4E96-BD35-05BB93729FB5}" srcId="{E0781831-BD3E-4747-B05B-3FA0B9D6CE32}" destId="{863C343F-DDF9-4AE3-B565-31EBB945AEB8}" srcOrd="0" destOrd="0" parTransId="{3BB176DB-641F-49C5-B078-D25259C90709}" sibTransId="{4DF7D71A-BBEA-4DA5-B218-247A75B6AF14}"/>
    <dgm:cxn modelId="{525E2DB0-2945-4A63-B8ED-762ABAC248DE}" type="presOf" srcId="{1C687AC5-D1AE-4B2C-8CC7-FA942F96FB84}" destId="{F3D8BBD6-8286-4D22-88BA-68237D6B2B28}" srcOrd="0" destOrd="0" presId="urn:microsoft.com/office/officeart/2005/8/layout/vList2"/>
    <dgm:cxn modelId="{B38D11D6-D643-40CE-A11C-27D9104B79E9}" type="presOf" srcId="{E0781831-BD3E-4747-B05B-3FA0B9D6CE32}" destId="{BEC3144C-AA25-46BA-9FBB-EDC43DE63075}" srcOrd="0" destOrd="0" presId="urn:microsoft.com/office/officeart/2005/8/layout/vList2"/>
    <dgm:cxn modelId="{56D974FB-1540-4083-907A-354C5BCB0D5F}" srcId="{E0781831-BD3E-4747-B05B-3FA0B9D6CE32}" destId="{1C687AC5-D1AE-4B2C-8CC7-FA942F96FB84}" srcOrd="2" destOrd="0" parTransId="{7CD47E12-0874-4037-AA8F-ABDD308EF765}" sibTransId="{45DAC560-D2EF-4397-B577-2592576DA65C}"/>
    <dgm:cxn modelId="{140A0964-F8B9-4486-9643-6A4E3BC1221F}" type="presParOf" srcId="{BEC3144C-AA25-46BA-9FBB-EDC43DE63075}" destId="{44338F9C-2EC3-4FCE-91D9-1A5711E6ED8D}" srcOrd="0" destOrd="0" presId="urn:microsoft.com/office/officeart/2005/8/layout/vList2"/>
    <dgm:cxn modelId="{DD2B1A6D-B16A-4401-AC9D-75C94541C39A}" type="presParOf" srcId="{BEC3144C-AA25-46BA-9FBB-EDC43DE63075}" destId="{60339784-762A-4552-BA31-9AF9CDB50FAF}" srcOrd="1" destOrd="0" presId="urn:microsoft.com/office/officeart/2005/8/layout/vList2"/>
    <dgm:cxn modelId="{21C33582-461A-4004-8321-DBB24ED7B77E}" type="presParOf" srcId="{BEC3144C-AA25-46BA-9FBB-EDC43DE63075}" destId="{9FABD034-C021-4CD7-B1C1-4D161D402B98}" srcOrd="2" destOrd="0" presId="urn:microsoft.com/office/officeart/2005/8/layout/vList2"/>
    <dgm:cxn modelId="{36409BBA-601A-4A89-A77A-7708AD406CD5}" type="presParOf" srcId="{BEC3144C-AA25-46BA-9FBB-EDC43DE63075}" destId="{04A1761C-89FD-4BFE-9569-240105BEAB08}" srcOrd="3" destOrd="0" presId="urn:microsoft.com/office/officeart/2005/8/layout/vList2"/>
    <dgm:cxn modelId="{772D10CB-C4C3-43DC-A036-A44D3CFCB7DC}" type="presParOf" srcId="{BEC3144C-AA25-46BA-9FBB-EDC43DE63075}" destId="{F3D8BBD6-8286-4D22-88BA-68237D6B2B28}" srcOrd="4" destOrd="0" presId="urn:microsoft.com/office/officeart/2005/8/layout/vList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EF79CE6-9D62-4602-A3AA-580970AED30E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313EE9E-7279-43B3-92AA-AA7A35709C91}">
      <dgm:prSet custT="1"/>
      <dgm:spPr/>
      <dgm:t>
        <a:bodyPr/>
        <a:lstStyle/>
        <a:p>
          <a:pPr rtl="0"/>
          <a:r>
            <a:rPr lang="zh-CN" altLang="en-US" sz="2400" dirty="0" smtClean="0"/>
            <a:t>向省联络员提交报名表</a:t>
          </a:r>
          <a:endParaRPr lang="en-US" sz="2400" dirty="0"/>
        </a:p>
      </dgm:t>
    </dgm:pt>
    <dgm:pt modelId="{4F9D8A7F-FEC0-4115-9E5C-4E84A6D46483}" type="parTrans" cxnId="{69B4137F-6CCE-48BA-9E6C-C4C51C1B0615}">
      <dgm:prSet/>
      <dgm:spPr/>
      <dgm:t>
        <a:bodyPr/>
        <a:lstStyle/>
        <a:p>
          <a:endParaRPr lang="zh-CN" altLang="en-US"/>
        </a:p>
      </dgm:t>
    </dgm:pt>
    <dgm:pt modelId="{72CC8E64-FBE7-43D7-8DB9-341A4FB3CF58}" type="sibTrans" cxnId="{69B4137F-6CCE-48BA-9E6C-C4C51C1B0615}">
      <dgm:prSet/>
      <dgm:spPr/>
      <dgm:t>
        <a:bodyPr/>
        <a:lstStyle/>
        <a:p>
          <a:endParaRPr lang="zh-CN" altLang="en-US"/>
        </a:p>
      </dgm:t>
    </dgm:pt>
    <dgm:pt modelId="{8B6A3003-A35B-419B-8C4B-B7B444194E3B}">
      <dgm:prSet custT="1"/>
      <dgm:spPr/>
      <dgm:t>
        <a:bodyPr/>
        <a:lstStyle/>
        <a:p>
          <a:pPr rtl="0"/>
          <a:r>
            <a:rPr lang="zh-CN" altLang="en-US" sz="2400" dirty="0" smtClean="0"/>
            <a:t>激活邮件提供账户、                   完善个人信息</a:t>
          </a:r>
          <a:endParaRPr lang="en-US" sz="2400" dirty="0"/>
        </a:p>
      </dgm:t>
    </dgm:pt>
    <dgm:pt modelId="{0C916541-FDE3-4C09-9ED6-DBCEBE8736DE}" type="parTrans" cxnId="{9AAD44FF-3931-4B0E-8FE8-9C43ED97C3A2}">
      <dgm:prSet/>
      <dgm:spPr/>
      <dgm:t>
        <a:bodyPr/>
        <a:lstStyle/>
        <a:p>
          <a:endParaRPr lang="zh-CN" altLang="en-US"/>
        </a:p>
      </dgm:t>
    </dgm:pt>
    <dgm:pt modelId="{5A218DFB-0F9D-4342-8C29-95FE98B3417F}" type="sibTrans" cxnId="{9AAD44FF-3931-4B0E-8FE8-9C43ED97C3A2}">
      <dgm:prSet/>
      <dgm:spPr/>
      <dgm:t>
        <a:bodyPr/>
        <a:lstStyle/>
        <a:p>
          <a:endParaRPr lang="zh-CN" altLang="en-US"/>
        </a:p>
      </dgm:t>
    </dgm:pt>
    <dgm:pt modelId="{471E0D3E-4331-4CCA-BB4C-0B0816195930}">
      <dgm:prSet custT="1"/>
      <dgm:spPr/>
      <dgm:t>
        <a:bodyPr/>
        <a:lstStyle/>
        <a:p>
          <a:pPr rtl="0"/>
          <a:r>
            <a:rPr lang="zh-CN" altLang="en-US" sz="2400" dirty="0" smtClean="0"/>
            <a:t>进入课程，安装插件，上传视频、教学设计、课件、辅助材料</a:t>
          </a:r>
          <a:endParaRPr lang="en-US" sz="2400" dirty="0"/>
        </a:p>
      </dgm:t>
    </dgm:pt>
    <dgm:pt modelId="{68F07337-794B-458D-9E0B-C056C23B5BC7}" type="parTrans" cxnId="{89BF3314-DA42-48D9-ABBC-B2BDC3075305}">
      <dgm:prSet/>
      <dgm:spPr/>
      <dgm:t>
        <a:bodyPr/>
        <a:lstStyle/>
        <a:p>
          <a:endParaRPr lang="zh-CN" altLang="en-US"/>
        </a:p>
      </dgm:t>
    </dgm:pt>
    <dgm:pt modelId="{D3E4BE44-F235-4B42-A07C-5DFF7EC368A2}" type="sibTrans" cxnId="{89BF3314-DA42-48D9-ABBC-B2BDC3075305}">
      <dgm:prSet/>
      <dgm:spPr/>
      <dgm:t>
        <a:bodyPr/>
        <a:lstStyle/>
        <a:p>
          <a:endParaRPr lang="zh-CN" altLang="en-US"/>
        </a:p>
      </dgm:t>
    </dgm:pt>
    <dgm:pt modelId="{60266D78-BD54-4848-9BFF-FDF128F1E719}" type="pres">
      <dgm:prSet presAssocID="{8EF79CE6-9D62-4602-A3AA-580970AED30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863BCCC-2ED8-4069-B936-26F71295F45F}" type="pres">
      <dgm:prSet presAssocID="{8EF79CE6-9D62-4602-A3AA-580970AED30E}" presName="dummyMaxCanvas" presStyleCnt="0">
        <dgm:presLayoutVars/>
      </dgm:prSet>
      <dgm:spPr/>
    </dgm:pt>
    <dgm:pt modelId="{E6C41098-C0B1-4917-BF83-91459A5C250B}" type="pres">
      <dgm:prSet presAssocID="{8EF79CE6-9D62-4602-A3AA-580970AED30E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112020-23EB-4592-99A8-43FB6E75FAFD}" type="pres">
      <dgm:prSet presAssocID="{8EF79CE6-9D62-4602-A3AA-580970AED30E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687448-5A28-43A7-8C3F-5837FFCE81D9}" type="pres">
      <dgm:prSet presAssocID="{8EF79CE6-9D62-4602-A3AA-580970AED30E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B09259-BC66-46E0-B56B-DE3550425860}" type="pres">
      <dgm:prSet presAssocID="{8EF79CE6-9D62-4602-A3AA-580970AED30E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83E99CA-B509-495D-9121-5907CD287024}" type="pres">
      <dgm:prSet presAssocID="{8EF79CE6-9D62-4602-A3AA-580970AED30E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57FFFC4-906A-41FF-B974-A35B9C34B35E}" type="pres">
      <dgm:prSet presAssocID="{8EF79CE6-9D62-4602-A3AA-580970AED30E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318FEB2-1734-4CE7-8248-F0D74F85954C}" type="pres">
      <dgm:prSet presAssocID="{8EF79CE6-9D62-4602-A3AA-580970AED30E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F2CC9-D5E2-4D4D-B607-97154144BE44}" type="pres">
      <dgm:prSet presAssocID="{8EF79CE6-9D62-4602-A3AA-580970AED30E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562141D-75CD-457D-A823-C821053A6DFA}" type="presOf" srcId="{3313EE9E-7279-43B3-92AA-AA7A35709C91}" destId="{957FFFC4-906A-41FF-B974-A35B9C34B35E}" srcOrd="1" destOrd="0" presId="urn:microsoft.com/office/officeart/2005/8/layout/vProcess5"/>
    <dgm:cxn modelId="{D5710199-7029-4971-B715-5BA440DF1D3A}" type="presOf" srcId="{471E0D3E-4331-4CCA-BB4C-0B0816195930}" destId="{AD687448-5A28-43A7-8C3F-5837FFCE81D9}" srcOrd="0" destOrd="0" presId="urn:microsoft.com/office/officeart/2005/8/layout/vProcess5"/>
    <dgm:cxn modelId="{89BF3314-DA42-48D9-ABBC-B2BDC3075305}" srcId="{8EF79CE6-9D62-4602-A3AA-580970AED30E}" destId="{471E0D3E-4331-4CCA-BB4C-0B0816195930}" srcOrd="2" destOrd="0" parTransId="{68F07337-794B-458D-9E0B-C056C23B5BC7}" sibTransId="{D3E4BE44-F235-4B42-A07C-5DFF7EC368A2}"/>
    <dgm:cxn modelId="{C6D07CD1-E5A2-423D-B7FB-1BAB07CBC0CF}" type="presOf" srcId="{471E0D3E-4331-4CCA-BB4C-0B0816195930}" destId="{355F2CC9-D5E2-4D4D-B607-97154144BE44}" srcOrd="1" destOrd="0" presId="urn:microsoft.com/office/officeart/2005/8/layout/vProcess5"/>
    <dgm:cxn modelId="{7E2CC1FA-8E21-471A-912F-34A5EF33F73C}" type="presOf" srcId="{5A218DFB-0F9D-4342-8C29-95FE98B3417F}" destId="{483E99CA-B509-495D-9121-5907CD287024}" srcOrd="0" destOrd="0" presId="urn:microsoft.com/office/officeart/2005/8/layout/vProcess5"/>
    <dgm:cxn modelId="{626FBAB0-DDEE-4745-B1F4-BFBD7CF44476}" type="presOf" srcId="{3313EE9E-7279-43B3-92AA-AA7A35709C91}" destId="{E6C41098-C0B1-4917-BF83-91459A5C250B}" srcOrd="0" destOrd="0" presId="urn:microsoft.com/office/officeart/2005/8/layout/vProcess5"/>
    <dgm:cxn modelId="{9AAD44FF-3931-4B0E-8FE8-9C43ED97C3A2}" srcId="{8EF79CE6-9D62-4602-A3AA-580970AED30E}" destId="{8B6A3003-A35B-419B-8C4B-B7B444194E3B}" srcOrd="1" destOrd="0" parTransId="{0C916541-FDE3-4C09-9ED6-DBCEBE8736DE}" sibTransId="{5A218DFB-0F9D-4342-8C29-95FE98B3417F}"/>
    <dgm:cxn modelId="{69B4137F-6CCE-48BA-9E6C-C4C51C1B0615}" srcId="{8EF79CE6-9D62-4602-A3AA-580970AED30E}" destId="{3313EE9E-7279-43B3-92AA-AA7A35709C91}" srcOrd="0" destOrd="0" parTransId="{4F9D8A7F-FEC0-4115-9E5C-4E84A6D46483}" sibTransId="{72CC8E64-FBE7-43D7-8DB9-341A4FB3CF58}"/>
    <dgm:cxn modelId="{CADFD288-B572-4AB8-86EC-66B1DE08E4CA}" type="presOf" srcId="{72CC8E64-FBE7-43D7-8DB9-341A4FB3CF58}" destId="{46B09259-BC66-46E0-B56B-DE3550425860}" srcOrd="0" destOrd="0" presId="urn:microsoft.com/office/officeart/2005/8/layout/vProcess5"/>
    <dgm:cxn modelId="{2A485ADD-8219-4804-8737-1B6A41782F1E}" type="presOf" srcId="{8EF79CE6-9D62-4602-A3AA-580970AED30E}" destId="{60266D78-BD54-4848-9BFF-FDF128F1E719}" srcOrd="0" destOrd="0" presId="urn:microsoft.com/office/officeart/2005/8/layout/vProcess5"/>
    <dgm:cxn modelId="{41CEF9F1-1F09-4FED-8F7A-1E538382558D}" type="presOf" srcId="{8B6A3003-A35B-419B-8C4B-B7B444194E3B}" destId="{3318FEB2-1734-4CE7-8248-F0D74F85954C}" srcOrd="1" destOrd="0" presId="urn:microsoft.com/office/officeart/2005/8/layout/vProcess5"/>
    <dgm:cxn modelId="{9C09C1FF-2C64-4F20-A7E6-0FA74ECE093B}" type="presOf" srcId="{8B6A3003-A35B-419B-8C4B-B7B444194E3B}" destId="{5C112020-23EB-4592-99A8-43FB6E75FAFD}" srcOrd="0" destOrd="0" presId="urn:microsoft.com/office/officeart/2005/8/layout/vProcess5"/>
    <dgm:cxn modelId="{4024D952-4FC8-461C-BFFE-52D50FE17A0F}" type="presParOf" srcId="{60266D78-BD54-4848-9BFF-FDF128F1E719}" destId="{9863BCCC-2ED8-4069-B936-26F71295F45F}" srcOrd="0" destOrd="0" presId="urn:microsoft.com/office/officeart/2005/8/layout/vProcess5"/>
    <dgm:cxn modelId="{70A33BED-056D-41D9-8CFA-2CFBF5603F70}" type="presParOf" srcId="{60266D78-BD54-4848-9BFF-FDF128F1E719}" destId="{E6C41098-C0B1-4917-BF83-91459A5C250B}" srcOrd="1" destOrd="0" presId="urn:microsoft.com/office/officeart/2005/8/layout/vProcess5"/>
    <dgm:cxn modelId="{18E657B4-D87B-4116-BD0C-DC7A4D184B91}" type="presParOf" srcId="{60266D78-BD54-4848-9BFF-FDF128F1E719}" destId="{5C112020-23EB-4592-99A8-43FB6E75FAFD}" srcOrd="2" destOrd="0" presId="urn:microsoft.com/office/officeart/2005/8/layout/vProcess5"/>
    <dgm:cxn modelId="{BACD4499-9390-49DF-A7EE-0344DE87E4C8}" type="presParOf" srcId="{60266D78-BD54-4848-9BFF-FDF128F1E719}" destId="{AD687448-5A28-43A7-8C3F-5837FFCE81D9}" srcOrd="3" destOrd="0" presId="urn:microsoft.com/office/officeart/2005/8/layout/vProcess5"/>
    <dgm:cxn modelId="{20C516F7-5F3D-42DC-AEAB-663F1CCC695A}" type="presParOf" srcId="{60266D78-BD54-4848-9BFF-FDF128F1E719}" destId="{46B09259-BC66-46E0-B56B-DE3550425860}" srcOrd="4" destOrd="0" presId="urn:microsoft.com/office/officeart/2005/8/layout/vProcess5"/>
    <dgm:cxn modelId="{8E7C2DC0-D1BD-4EEC-8259-4FE6D1471F93}" type="presParOf" srcId="{60266D78-BD54-4848-9BFF-FDF128F1E719}" destId="{483E99CA-B509-495D-9121-5907CD287024}" srcOrd="5" destOrd="0" presId="urn:microsoft.com/office/officeart/2005/8/layout/vProcess5"/>
    <dgm:cxn modelId="{C044F692-6FB7-44B6-A360-D83497E8F0B8}" type="presParOf" srcId="{60266D78-BD54-4848-9BFF-FDF128F1E719}" destId="{957FFFC4-906A-41FF-B974-A35B9C34B35E}" srcOrd="6" destOrd="0" presId="urn:microsoft.com/office/officeart/2005/8/layout/vProcess5"/>
    <dgm:cxn modelId="{50712D1D-650E-407F-B944-2A0C2D7A50D8}" type="presParOf" srcId="{60266D78-BD54-4848-9BFF-FDF128F1E719}" destId="{3318FEB2-1734-4CE7-8248-F0D74F85954C}" srcOrd="7" destOrd="0" presId="urn:microsoft.com/office/officeart/2005/8/layout/vProcess5"/>
    <dgm:cxn modelId="{74C5B9C6-C397-4210-BF75-EC1848C7F252}" type="presParOf" srcId="{60266D78-BD54-4848-9BFF-FDF128F1E719}" destId="{355F2CC9-D5E2-4D4D-B607-97154144BE44}" srcOrd="8" destOrd="0" presId="urn:microsoft.com/office/officeart/2005/8/layout/vProcess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image" Target="../media/image30.wmf"/><Relationship Id="rId7" Type="http://schemas.openxmlformats.org/officeDocument/2006/relationships/image" Target="../media/image34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Relationship Id="rId9" Type="http://schemas.openxmlformats.org/officeDocument/2006/relationships/image" Target="../media/image3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4" Type="http://schemas.openxmlformats.org/officeDocument/2006/relationships/image" Target="../media/image4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7" Type="http://schemas.openxmlformats.org/officeDocument/2006/relationships/image" Target="../media/image46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charset="0"/>
              <a:buNone/>
              <a:defRPr sz="1200">
                <a:latin typeface="Arial" charset="0"/>
                <a:ea typeface="Heiti SC Light" charset="0"/>
                <a:cs typeface="Heiti SC Light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47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latin typeface="Arial" pitchFamily="34" charset="0"/>
                <a:ea typeface="Heiti SC Light" charset="-122"/>
                <a:cs typeface="+mn-cs"/>
              </a:defRPr>
            </a:lvl1pPr>
          </a:lstStyle>
          <a:p>
            <a:pPr>
              <a:defRPr/>
            </a:pPr>
            <a:fld id="{226D699C-C8ED-428A-87E0-BCDF10F9740C}" type="datetimeFigureOut">
              <a:rPr lang="zh-CN" altLang="en-US"/>
              <a:pPr>
                <a:defRPr/>
              </a:pPr>
              <a:t>2015/3/26</a:t>
            </a:fld>
            <a:endParaRPr lang="zh-CN" altLang="en-US"/>
          </a:p>
        </p:txBody>
      </p:sp>
      <p:sp>
        <p:nvSpPr>
          <p:cNvPr id="2355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sp>
      <p:sp>
        <p:nvSpPr>
          <p:cNvPr id="6149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二级</a:t>
            </a:r>
          </a:p>
          <a:p>
            <a:pPr lvl="2"/>
            <a:r>
              <a:rPr lang="zh-CN" altLang="en-US" noProof="0" smtClean="0"/>
              <a:t>三级</a:t>
            </a:r>
          </a:p>
          <a:p>
            <a:pPr lvl="3"/>
            <a:r>
              <a:rPr lang="zh-CN" altLang="en-US" noProof="0" smtClean="0"/>
              <a:t>四级</a:t>
            </a:r>
          </a:p>
          <a:p>
            <a:pPr lvl="4"/>
            <a:r>
              <a:rPr lang="zh-CN" altLang="en-US" noProof="0" smtClean="0"/>
              <a:t>五级</a:t>
            </a:r>
          </a:p>
        </p:txBody>
      </p:sp>
      <p:sp>
        <p:nvSpPr>
          <p:cNvPr id="6150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 typeface="Arial" charset="0"/>
              <a:buNone/>
              <a:defRPr sz="1200">
                <a:latin typeface="Arial" charset="0"/>
                <a:ea typeface="Heiti SC Light" charset="0"/>
                <a:cs typeface="Heiti SC Light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1" name="幻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latin typeface="Arial" pitchFamily="34" charset="0"/>
                <a:ea typeface="Heiti SC Light" charset="-122"/>
                <a:cs typeface="+mn-cs"/>
              </a:defRPr>
            </a:lvl1pPr>
          </a:lstStyle>
          <a:p>
            <a:pPr>
              <a:defRPr/>
            </a:pPr>
            <a:fld id="{6570E72C-5308-4D6E-B589-4ABF8F2D56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Calibri" charset="0"/>
        <a:ea typeface="Heiti SC Light" charset="0"/>
        <a:cs typeface="Heiti SC Light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Calibri" charset="0"/>
        <a:ea typeface="Heiti SC Light" charset="0"/>
        <a:cs typeface="Heiti SC Light" charset="0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Calibri" charset="0"/>
        <a:ea typeface="Heiti SC Light" charset="0"/>
        <a:cs typeface="Heiti SC Light" charset="0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Calibri" charset="0"/>
        <a:ea typeface="Heiti SC Light" charset="0"/>
        <a:cs typeface="Heiti SC Light" charset="0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Calibri" charset="0"/>
        <a:ea typeface="Heiti SC Light" charset="0"/>
        <a:cs typeface="Heiti SC Light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70E72C-5308-4D6E-B589-4ABF8F2D5686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Calibri" pitchFamily="34" charset="0"/>
              <a:ea typeface="Heiti SC Light"/>
              <a:cs typeface="Heiti SC Light"/>
            </a:endParaRPr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F539766-0C38-4C5C-8A8C-024383F43FED}" type="slidenum">
              <a:rPr lang="zh-CN" altLang="en-US" smtClean="0">
                <a:ea typeface="Heiti SC Light"/>
                <a:cs typeface="Heiti SC Light"/>
              </a:rPr>
              <a:pPr/>
              <a:t>2</a:t>
            </a:fld>
            <a:endParaRPr lang="zh-CN" altLang="en-US" smtClean="0">
              <a:ea typeface="Heiti SC Light"/>
              <a:cs typeface="Heiti SC Ligh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Calibri" pitchFamily="34" charset="0"/>
              <a:ea typeface="Heiti SC Light"/>
              <a:cs typeface="Heiti SC Light"/>
            </a:endParaRPr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F539766-0C38-4C5C-8A8C-024383F43FED}" type="slidenum">
              <a:rPr lang="zh-CN" altLang="en-US" smtClean="0">
                <a:ea typeface="Heiti SC Light"/>
                <a:cs typeface="Heiti SC Light"/>
              </a:rPr>
              <a:pPr/>
              <a:t>3</a:t>
            </a:fld>
            <a:endParaRPr lang="zh-CN" altLang="en-US" smtClean="0">
              <a:ea typeface="Heiti SC Light"/>
              <a:cs typeface="Heiti SC Light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Calibri" pitchFamily="34" charset="0"/>
              <a:ea typeface="Heiti SC Light"/>
              <a:cs typeface="Heiti SC Light"/>
            </a:endParaRPr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F539766-0C38-4C5C-8A8C-024383F43FED}" type="slidenum">
              <a:rPr lang="zh-CN" altLang="en-US" smtClean="0">
                <a:ea typeface="Heiti SC Light"/>
                <a:cs typeface="Heiti SC Light"/>
              </a:rPr>
              <a:pPr/>
              <a:t>19</a:t>
            </a:fld>
            <a:endParaRPr lang="zh-CN" altLang="en-US" smtClean="0">
              <a:ea typeface="Heiti SC Light"/>
              <a:cs typeface="Heiti SC Light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Calibri" pitchFamily="34" charset="0"/>
              <a:ea typeface="Heiti SC Light"/>
              <a:cs typeface="Heiti SC Light"/>
            </a:endParaRPr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F539766-0C38-4C5C-8A8C-024383F43FED}" type="slidenum">
              <a:rPr lang="zh-CN" altLang="en-US" smtClean="0">
                <a:ea typeface="Heiti SC Light"/>
                <a:cs typeface="Heiti SC Light"/>
              </a:rPr>
              <a:pPr/>
              <a:t>24</a:t>
            </a:fld>
            <a:endParaRPr lang="zh-CN" altLang="en-US" smtClean="0">
              <a:ea typeface="Heiti SC Light"/>
              <a:cs typeface="Heiti SC Light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教师注册方式审核教师报名表信息，注册账号，统一建课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70E72C-5308-4D6E-B589-4ABF8F2D5686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后期网络会议培训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70E72C-5308-4D6E-B589-4ABF8F2D5686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课件模板仅供参考！可以用</a:t>
            </a:r>
            <a:r>
              <a:rPr lang="en-US" altLang="zh-CN" dirty="0" err="1" smtClean="0"/>
              <a:t>pdf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70E72C-5308-4D6E-B589-4ABF8F2D5686}" type="slidenum">
              <a:rPr lang="zh-CN" altLang="en-US" smtClean="0"/>
              <a:pPr>
                <a:defRPr/>
              </a:pPr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570E72C-5308-4D6E-B589-4ABF8F2D5686}" type="slidenum">
              <a:rPr lang="zh-CN" altLang="en-US" smtClean="0"/>
              <a:pPr>
                <a:defRPr/>
              </a:pPr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littletian.com/" TargetMode="External"/><Relationship Id="rId1" Type="http://schemas.openxmlformats.org/officeDocument/2006/relationships/slideMaster" Target="../slideMasters/slideMaster3.xml"/><Relationship Id="rId5" Type="http://schemas.openxmlformats.org/officeDocument/2006/relationships/hyperlink" Target="http://iloveppt.org/forum.php?mod=forumdisplay&amp;fid=51" TargetMode="External"/><Relationship Id="rId4" Type="http://schemas.openxmlformats.org/officeDocument/2006/relationships/hyperlink" Target="http://iloveppt.org/" TargetMode="Externa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395291" y="1109133"/>
            <a:ext cx="83534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1089025" y="1375835"/>
            <a:ext cx="935038" cy="935567"/>
          </a:xfrm>
          <a:prstGeom prst="ellipse">
            <a:avLst/>
          </a:pr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演绎创作</a:t>
            </a:r>
          </a:p>
        </p:txBody>
      </p:sp>
      <p:sp>
        <p:nvSpPr>
          <p:cNvPr id="4" name="椭圆 3"/>
          <p:cNvSpPr/>
          <p:nvPr/>
        </p:nvSpPr>
        <p:spPr>
          <a:xfrm>
            <a:off x="4103691" y="1375835"/>
            <a:ext cx="936625" cy="935567"/>
          </a:xfrm>
          <a:prstGeom prst="ellipse">
            <a:avLst/>
          </a:prstGeom>
          <a:solidFill>
            <a:srgbClr val="FFCC00"/>
          </a:solidFill>
          <a:ln>
            <a:solidFill>
              <a:srgbClr val="FF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网络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共享</a:t>
            </a:r>
          </a:p>
        </p:txBody>
      </p:sp>
      <p:sp>
        <p:nvSpPr>
          <p:cNvPr id="5" name="椭圆 4"/>
          <p:cNvSpPr/>
          <p:nvPr/>
        </p:nvSpPr>
        <p:spPr>
          <a:xfrm>
            <a:off x="7119941" y="1375835"/>
            <a:ext cx="935037" cy="935567"/>
          </a:xfrm>
          <a:prstGeom prst="ellipse">
            <a:avLst/>
          </a:prstGeom>
          <a:solidFill>
            <a:srgbClr val="E60000"/>
          </a:solidFill>
          <a:ln w="12700">
            <a:solidFill>
              <a:srgbClr val="E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付费下载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395291" y="2971800"/>
            <a:ext cx="83534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284163" y="2525186"/>
            <a:ext cx="254476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12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欢迎用于非商业用途的演绎创作</a:t>
            </a:r>
            <a:endParaRPr lang="en-US" altLang="zh-CN" sz="120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3152775" y="2525186"/>
            <a:ext cx="28384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12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可在保留文件完整性的前提下共享文件</a:t>
            </a:r>
            <a:endParaRPr lang="en-US" altLang="zh-CN" sz="120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6445250" y="2525186"/>
            <a:ext cx="2286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12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禁止任何形式的付费下载</a:t>
            </a:r>
            <a:endParaRPr lang="en-US" altLang="zh-CN" sz="120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11"/>
          <p:cNvSpPr>
            <a:spLocks noChangeArrowheads="1"/>
          </p:cNvSpPr>
          <p:nvPr/>
        </p:nvSpPr>
        <p:spPr bwMode="auto">
          <a:xfrm>
            <a:off x="395288" y="408519"/>
            <a:ext cx="26146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声明</a:t>
            </a:r>
            <a:endParaRPr lang="en-US" altLang="zh-CN" sz="32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2"/>
          <p:cNvSpPr>
            <a:spLocks noChangeArrowheads="1"/>
          </p:cNvSpPr>
          <p:nvPr/>
        </p:nvSpPr>
        <p:spPr bwMode="auto">
          <a:xfrm>
            <a:off x="395288" y="6079069"/>
            <a:ext cx="46799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12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r>
              <a:rPr lang="en-US" altLang="zh-CN" sz="12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设计定制服务请访问：</a:t>
            </a:r>
            <a:r>
              <a:rPr lang="en-US" altLang="zh-CN" sz="12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  <a:hlinkClick r:id="rId2" tooltip="田士庆设计事务所"/>
              </a:rPr>
              <a:t>http://littletian.com</a:t>
            </a:r>
            <a:endParaRPr lang="en-US" altLang="zh-CN" sz="120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Picture 3" descr="C:\Users\Administrator\Desktop\tsq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5466" y="5748867"/>
            <a:ext cx="1855787" cy="797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4"/>
          <p:cNvSpPr>
            <a:spLocks noChangeArrowheads="1"/>
          </p:cNvSpPr>
          <p:nvPr/>
        </p:nvSpPr>
        <p:spPr bwMode="auto">
          <a:xfrm>
            <a:off x="395291" y="5801786"/>
            <a:ext cx="83534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12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搜集整理 我爱</a:t>
            </a:r>
            <a:r>
              <a:rPr lang="en-US" altLang="zh-CN" sz="12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官方网 </a:t>
            </a:r>
            <a:r>
              <a:rPr lang="en-US" altLang="zh-CN" sz="12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- </a:t>
            </a:r>
            <a:r>
              <a:rPr lang="zh-CN" altLang="en-US" sz="12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中文演示设计平台  网站 </a:t>
            </a:r>
            <a:r>
              <a:rPr lang="en-US" altLang="zh-CN" sz="1200">
                <a:latin typeface="Times New Roman" charset="0"/>
                <a:ea typeface="宋体" charset="-122"/>
                <a:hlinkClick r:id="rId4"/>
              </a:rPr>
              <a:t>http://iloveppt.org/</a:t>
            </a:r>
            <a:endParaRPr lang="en-US" altLang="zh-CN" sz="120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655766" y="3839633"/>
            <a:ext cx="5832475" cy="721784"/>
          </a:xfrm>
          <a:prstGeom prst="roundRect">
            <a:avLst>
              <a:gd name="adj" fmla="val 8604"/>
            </a:avLst>
          </a:prstGeom>
          <a:gradFill flip="none" rotWithShape="1">
            <a:gsLst>
              <a:gs pos="0">
                <a:srgbClr val="DDDDDD"/>
              </a:gs>
              <a:gs pos="100000">
                <a:srgbClr val="F8F8F8"/>
              </a:gs>
            </a:gsLst>
            <a:lin ang="16200000" scaled="1"/>
            <a:tileRect/>
          </a:gradFill>
          <a:ln w="952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799775" y="3938897"/>
            <a:ext cx="4356405" cy="524167"/>
          </a:xfrm>
          <a:prstGeom prst="roundRect">
            <a:avLst>
              <a:gd name="adj" fmla="val 8604"/>
            </a:avLst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</a:ln>
          <a:effectLst>
            <a:innerShdw blurRad="50800" dist="25400" dir="13800000">
              <a:prstClr val="black">
                <a:alpha val="1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最新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 免费</a:t>
            </a:r>
          </a:p>
        </p:txBody>
      </p:sp>
      <p:sp>
        <p:nvSpPr>
          <p:cNvPr id="16" name="圆角矩形 15">
            <a:hlinkClick r:id="rId5" tooltip="点击选择PPT模版"/>
          </p:cNvPr>
          <p:cNvSpPr/>
          <p:nvPr/>
        </p:nvSpPr>
        <p:spPr>
          <a:xfrm>
            <a:off x="6316663" y="3939117"/>
            <a:ext cx="1008062" cy="522816"/>
          </a:xfrm>
          <a:prstGeom prst="roundRect">
            <a:avLst>
              <a:gd name="adj" fmla="val 8604"/>
            </a:avLst>
          </a:prstGeom>
          <a:gradFill>
            <a:gsLst>
              <a:gs pos="0">
                <a:srgbClr val="F6BB00"/>
              </a:gs>
              <a:gs pos="100000">
                <a:srgbClr val="FFD243"/>
              </a:gs>
            </a:gsLst>
            <a:lin ang="16200000" scaled="1"/>
          </a:gradFill>
          <a:ln w="9525">
            <a:solidFill>
              <a:srgbClr val="FFD24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12700" dir="5400000" rotWithShape="0">
                    <a:srgbClr val="FFF7D5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下</a:t>
            </a:r>
            <a:r>
              <a:rPr lang="zh-CN" altLang="en-US" sz="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12700" dir="5400000" rotWithShape="0">
                    <a:srgbClr val="FFF7D5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12700" dir="5400000" rotWithShape="0">
                    <a:srgbClr val="FFF7D5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载</a:t>
            </a:r>
          </a:p>
        </p:txBody>
      </p:sp>
      <p:sp>
        <p:nvSpPr>
          <p:cNvPr id="17" name="矩形 18"/>
          <p:cNvSpPr>
            <a:spLocks noChangeArrowheads="1"/>
          </p:cNvSpPr>
          <p:nvPr/>
        </p:nvSpPr>
        <p:spPr bwMode="auto">
          <a:xfrm>
            <a:off x="1655766" y="4586819"/>
            <a:ext cx="5832475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/>
          <a:p>
            <a:pPr algn="r" eaLnBrk="0" hangingPunct="0">
              <a:defRPr/>
            </a:pPr>
            <a:r>
              <a:rPr lang="zh-CN" altLang="en-US" sz="9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技术支持：我爱</a:t>
            </a:r>
            <a:r>
              <a:rPr lang="en-US" altLang="zh-CN" sz="9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900">
                <a:solidFill>
                  <a:srgbClr val="A6A6A6"/>
                </a:solidFill>
                <a:latin typeface="微软雅黑" pitchFamily="34" charset="-122"/>
                <a:ea typeface="微软雅黑" pitchFamily="34" charset="-122"/>
              </a:rPr>
              <a:t>官方网</a:t>
            </a:r>
            <a:endParaRPr lang="en-US" altLang="zh-CN" sz="900">
              <a:solidFill>
                <a:srgbClr val="A6A6A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23"/>
          <p:cNvSpPr>
            <a:spLocks noChangeArrowheads="1"/>
          </p:cNvSpPr>
          <p:nvPr/>
        </p:nvSpPr>
        <p:spPr bwMode="auto">
          <a:xfrm>
            <a:off x="0" y="0"/>
            <a:ext cx="9144000" cy="295698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/>
          </a:extLst>
        </p:spPr>
        <p:txBody>
          <a:bodyPr wrap="none" anchor="ctr"/>
          <a:lstStyle/>
          <a:p>
            <a:pPr eaLnBrk="0" hangingPunct="0"/>
            <a:endParaRPr lang="zh-CN" altLang="en-US"/>
          </a:p>
        </p:txBody>
      </p:sp>
      <p:sp>
        <p:nvSpPr>
          <p:cNvPr id="3" name="Rectangle 520"/>
          <p:cNvSpPr>
            <a:spLocks noChangeArrowheads="1"/>
          </p:cNvSpPr>
          <p:nvPr/>
        </p:nvSpPr>
        <p:spPr bwMode="auto">
          <a:xfrm>
            <a:off x="0" y="1562100"/>
            <a:ext cx="9144000" cy="2338917"/>
          </a:xfrm>
          <a:prstGeom prst="rect">
            <a:avLst/>
          </a:prstGeom>
          <a:gradFill rotWithShape="0">
            <a:gsLst>
              <a:gs pos="45000">
                <a:schemeClr val="accent5">
                  <a:lumMod val="10000"/>
                </a:schemeClr>
              </a:gs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521"/>
          <p:cNvSpPr>
            <a:spLocks noChangeArrowheads="1"/>
          </p:cNvSpPr>
          <p:nvPr/>
        </p:nvSpPr>
        <p:spPr bwMode="invGray">
          <a:xfrm>
            <a:off x="0" y="3795184"/>
            <a:ext cx="9144000" cy="1672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522"/>
          <p:cNvSpPr>
            <a:spLocks noChangeArrowheads="1"/>
          </p:cNvSpPr>
          <p:nvPr/>
        </p:nvSpPr>
        <p:spPr bwMode="invGray">
          <a:xfrm>
            <a:off x="0" y="1394884"/>
            <a:ext cx="9144000" cy="16721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7924800" cy="6096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304800" y="6477000"/>
            <a:ext cx="2514600" cy="304800"/>
          </a:xfrm>
          <a:prstGeom prst="rect">
            <a:avLst/>
          </a:prstGeom>
        </p:spPr>
        <p:txBody>
          <a:bodyPr/>
          <a:lstStyle>
            <a:lvl1pPr eaLnBrk="0" hangingPunct="0">
              <a:defRPr dirty="0" smtClean="0"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77200" y="6491817"/>
            <a:ext cx="9144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657600" y="6477000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ea typeface="Gulim" pitchFamily="34" charset="-127"/>
              </a:defRPr>
            </a:lvl1pPr>
          </a:lstStyle>
          <a:p>
            <a:fld id="{3FD39042-8036-40DC-8F2C-60DEB9E80E1E}" type="slidenum">
              <a:rPr lang="es-ES" altLang="zh-CN" smtClean="0"/>
              <a:pPr/>
              <a:t>‹#›</a:t>
            </a:fld>
            <a:endParaRPr lang="es-E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304800" y="6477000"/>
            <a:ext cx="25146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77200" y="6491817"/>
            <a:ext cx="9144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657600" y="6477000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ea typeface="Gulim" pitchFamily="34" charset="-127"/>
              </a:defRPr>
            </a:lvl1pPr>
          </a:lstStyle>
          <a:p>
            <a:fld id="{3FD39042-8036-40DC-8F2C-60DEB9E80E1E}" type="slidenum">
              <a:rPr lang="es-ES" altLang="zh-CN" smtClean="0"/>
              <a:pPr/>
              <a:t>‹#›</a:t>
            </a:fld>
            <a:endParaRPr lang="es-E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/>
          </p:cNvSpPr>
          <p:nvPr>
            <p:ph type="dt" sz="half" idx="10"/>
          </p:nvPr>
        </p:nvSpPr>
        <p:spPr>
          <a:xfrm>
            <a:off x="304800" y="6477000"/>
            <a:ext cx="25146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3" name="页脚占位符 5"/>
          <p:cNvSpPr>
            <a:spLocks noGrp="1"/>
          </p:cNvSpPr>
          <p:nvPr>
            <p:ph type="ftr" sz="quarter" idx="11"/>
          </p:nvPr>
        </p:nvSpPr>
        <p:spPr>
          <a:xfrm>
            <a:off x="8077200" y="6491817"/>
            <a:ext cx="9144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657600" y="6477000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ea typeface="Gulim" pitchFamily="34" charset="-127"/>
              </a:defRPr>
            </a:lvl1pPr>
          </a:lstStyle>
          <a:p>
            <a:fld id="{3FD39042-8036-40DC-8F2C-60DEB9E80E1E}" type="slidenum">
              <a:rPr lang="es-ES" altLang="zh-CN" smtClean="0"/>
              <a:pPr/>
              <a:t>‹#›</a:t>
            </a:fld>
            <a:endParaRPr lang="es-E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304800" y="6477000"/>
            <a:ext cx="25146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8077200" y="6491817"/>
            <a:ext cx="9144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657600" y="6477000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ea typeface="Gulim" pitchFamily="34" charset="-127"/>
              </a:defRPr>
            </a:lvl1pPr>
          </a:lstStyle>
          <a:p>
            <a:fld id="{4B1C6318-E349-4ACB-BE12-33F30ED35CFE}" type="slidenum">
              <a:rPr lang="es-ES" altLang="zh-CN" smtClean="0"/>
              <a:pPr/>
              <a:t>‹#›</a:t>
            </a:fld>
            <a:endParaRPr lang="es-ES" alt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7924800" cy="6096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304800" y="6477000"/>
            <a:ext cx="25146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8077200" y="6491817"/>
            <a:ext cx="9144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657600" y="6477000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ea typeface="Gulim" pitchFamily="34" charset="-127"/>
              </a:defRPr>
            </a:lvl1pPr>
          </a:lstStyle>
          <a:p>
            <a:fld id="{A5971672-3DB3-45D2-8B24-200C6D885F8E}" type="slidenum">
              <a:rPr lang="es-ES" altLang="zh-CN" smtClean="0"/>
              <a:pPr/>
              <a:t>‹#›</a:t>
            </a:fld>
            <a:endParaRPr lang="es-ES" alt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04800" y="6477000"/>
            <a:ext cx="25146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8077200" y="6491817"/>
            <a:ext cx="9144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657600" y="6477000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ea typeface="Gulim" pitchFamily="34" charset="-127"/>
              </a:defRPr>
            </a:lvl1pPr>
          </a:lstStyle>
          <a:p>
            <a:fld id="{352936A1-E88B-435A-A769-E6F7C60B28DA}" type="slidenum">
              <a:rPr lang="es-ES" altLang="zh-CN" smtClean="0"/>
              <a:pPr/>
              <a:t>‹#›</a:t>
            </a:fld>
            <a:endParaRPr lang="es-ES" alt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04800" y="6477000"/>
            <a:ext cx="25146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8077200" y="6491817"/>
            <a:ext cx="9144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657600" y="6477000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ea typeface="Gulim" pitchFamily="34" charset="-127"/>
              </a:defRPr>
            </a:lvl1pPr>
          </a:lstStyle>
          <a:p>
            <a:fld id="{3A081651-AD38-47CC-8B0E-6858B30D60A2}" type="slidenum">
              <a:rPr lang="es-ES" altLang="zh-CN" smtClean="0"/>
              <a:pPr/>
              <a:t>‹#›</a:t>
            </a:fld>
            <a:endParaRPr lang="es-ES" alt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04800" y="6477000"/>
            <a:ext cx="25146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8077200" y="6491817"/>
            <a:ext cx="9144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657600" y="6477000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ea typeface="Gulim" pitchFamily="34" charset="-127"/>
              </a:defRPr>
            </a:lvl1pPr>
          </a:lstStyle>
          <a:p>
            <a:fld id="{4EBD2561-8E8C-468F-8449-A4D212F43957}" type="slidenum">
              <a:rPr lang="es-ES" altLang="zh-CN" smtClean="0"/>
              <a:pPr/>
              <a:t>‹#›</a:t>
            </a:fld>
            <a:endParaRPr lang="es-ES" altLang="zh-CN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7924800" cy="6096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1143000"/>
            <a:ext cx="8458200" cy="4953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04800" y="6477000"/>
            <a:ext cx="25146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77200" y="6491817"/>
            <a:ext cx="9144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657600" y="6477000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ea typeface="Gulim" pitchFamily="34" charset="-127"/>
              </a:defRPr>
            </a:lvl1pPr>
          </a:lstStyle>
          <a:p>
            <a:fld id="{6571A399-42E1-4E03-AF9D-715F5A3D51F1}" type="slidenum">
              <a:rPr lang="es-ES" altLang="zh-CN" smtClean="0"/>
              <a:pPr/>
              <a:t>‹#›</a:t>
            </a:fld>
            <a:endParaRPr lang="es-E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152400"/>
            <a:ext cx="2133600" cy="594360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152400"/>
            <a:ext cx="6248400" cy="59436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04800" y="6477000"/>
            <a:ext cx="25146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77200" y="6491817"/>
            <a:ext cx="9144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657600" y="6477000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ea typeface="Gulim" pitchFamily="34" charset="-127"/>
              </a:defRPr>
            </a:lvl1pPr>
          </a:lstStyle>
          <a:p>
            <a:fld id="{83D6D4BA-FA88-4A03-B9D9-0B13BDEC2007}" type="slidenum">
              <a:rPr lang="es-ES" altLang="zh-CN" smtClean="0"/>
              <a:pPr/>
              <a:t>‹#›</a:t>
            </a:fld>
            <a:endParaRPr lang="es-E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7924800" cy="6096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381000" y="1143000"/>
            <a:ext cx="8458200" cy="4953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0" smtClean="0"/>
              <a:t>单击图标添加图表</a:t>
            </a:r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04800" y="6477000"/>
            <a:ext cx="25146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77200" y="6491817"/>
            <a:ext cx="9144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657600" y="6477000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ea typeface="Gulim" pitchFamily="34" charset="-127"/>
              </a:defRPr>
            </a:lvl1pPr>
          </a:lstStyle>
          <a:p>
            <a:fld id="{3FD39042-8036-40DC-8F2C-60DEB9E80E1E}" type="slidenum">
              <a:rPr lang="es-ES" altLang="zh-CN" smtClean="0"/>
              <a:pPr/>
              <a:t>‹#›</a:t>
            </a:fld>
            <a:endParaRPr lang="es-ES" altLang="zh-C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7924800" cy="6096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81000" y="1143000"/>
            <a:ext cx="8458200" cy="4953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04800" y="6477000"/>
            <a:ext cx="25146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77200" y="6491817"/>
            <a:ext cx="914400" cy="3048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Times New Roman" charset="0"/>
                <a:ea typeface="+mn-ea"/>
              </a:defRPr>
            </a:lvl1pPr>
          </a:lstStyle>
          <a:p>
            <a:endParaRPr lang="es-E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657600" y="6477000"/>
            <a:ext cx="2133600" cy="30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ea typeface="Gulim" pitchFamily="34" charset="-127"/>
              </a:defRPr>
            </a:lvl1pPr>
          </a:lstStyle>
          <a:p>
            <a:fld id="{3FD39042-8036-40DC-8F2C-60DEB9E80E1E}" type="slidenum">
              <a:rPr lang="es-ES" altLang="zh-CN" smtClean="0"/>
              <a:pPr/>
              <a:t>‹#›</a:t>
            </a:fld>
            <a:endParaRPr lang="es-ES" altLang="zh-CN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导航01_动态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内容占位符 5"/>
          <p:cNvSpPr>
            <a:spLocks noGrp="1"/>
          </p:cNvSpPr>
          <p:nvPr>
            <p:ph sz="quarter" idx="11"/>
          </p:nvPr>
        </p:nvSpPr>
        <p:spPr>
          <a:xfrm>
            <a:off x="2427517" y="711202"/>
            <a:ext cx="6258995" cy="5651500"/>
          </a:xfrm>
          <a:prstGeom prst="rect">
            <a:avLst/>
          </a:prstGeom>
        </p:spPr>
        <p:txBody>
          <a:bodyPr lIns="68580" tIns="34290" rIns="68580" bIns="34290">
            <a:normAutofit/>
          </a:bodyPr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绿"/>
          <p:cNvSpPr/>
          <p:nvPr/>
        </p:nvSpPr>
        <p:spPr>
          <a:xfrm rot="10800000">
            <a:off x="-17463" y="2679702"/>
            <a:ext cx="2287588" cy="15663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3" name="黄"/>
          <p:cNvSpPr/>
          <p:nvPr/>
        </p:nvSpPr>
        <p:spPr>
          <a:xfrm rot="10800000">
            <a:off x="2271713" y="2679702"/>
            <a:ext cx="2286000" cy="1566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4" name="蓝"/>
          <p:cNvSpPr/>
          <p:nvPr/>
        </p:nvSpPr>
        <p:spPr>
          <a:xfrm rot="10800000">
            <a:off x="4560888" y="2679702"/>
            <a:ext cx="2286000" cy="156633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5" name="红"/>
          <p:cNvSpPr/>
          <p:nvPr/>
        </p:nvSpPr>
        <p:spPr>
          <a:xfrm rot="10800000">
            <a:off x="6848475" y="2679702"/>
            <a:ext cx="2287588" cy="15663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" y="0"/>
            <a:ext cx="9223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1405"/>
            <a:ext cx="7772400" cy="147000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5731"/>
            <a:ext cx="6400800" cy="175230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4169"/>
            <a:ext cx="2133600" cy="4783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s-E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4169"/>
            <a:ext cx="2895600" cy="4783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s-E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4169"/>
            <a:ext cx="2133600" cy="4783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fld id="{3FD39042-8036-40DC-8F2C-60DEB9E80E1E}" type="slidenum">
              <a:rPr lang="es-ES" altLang="zh-CN" smtClean="0"/>
              <a:pPr/>
              <a:t>‹#›</a:t>
            </a:fld>
            <a:endParaRPr lang="es-E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7200" y="1411819"/>
            <a:ext cx="8229600" cy="1693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686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3025" y="6400802"/>
            <a:ext cx="3200400" cy="28363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s-E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825" y="6400802"/>
            <a:ext cx="3733800" cy="28363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s-E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114800" y="6400802"/>
            <a:ext cx="914400" cy="28363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fld id="{3FD39042-8036-40DC-8F2C-60DEB9E80E1E}" type="slidenum">
              <a:rPr lang="es-ES" altLang="zh-CN" smtClean="0"/>
              <a:pPr/>
              <a:t>‹#›</a:t>
            </a:fld>
            <a:endParaRPr lang="es-ES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76200" y="6400802"/>
            <a:ext cx="3200400" cy="28363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s-E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4000" y="6400802"/>
            <a:ext cx="3733800" cy="28363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endParaRPr lang="es-E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114800" y="6400802"/>
            <a:ext cx="914400" cy="28363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/>
            </a:lvl1pPr>
          </a:lstStyle>
          <a:p>
            <a:fld id="{3FD39042-8036-40DC-8F2C-60DEB9E80E1E}" type="slidenum">
              <a:rPr lang="es-ES" altLang="zh-CN" smtClean="0"/>
              <a:pPr/>
              <a:t>‹#›</a:t>
            </a:fld>
            <a:endParaRPr lang="es-ES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导航04_动态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</p:sldLayoutIdLst>
  <p:transition spd="slow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Heiti SC Light" charset="0"/>
          <a:cs typeface="Heiti SC Light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Heiti SC Light" charset="0"/>
          <a:cs typeface="Heiti SC Light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Heiti SC Light" charset="0"/>
          <a:cs typeface="Heiti SC Light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Heiti SC Light" charset="0"/>
          <a:cs typeface="Heiti SC Light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Heiti SC Light" charset="0"/>
          <a:cs typeface="Heiti SC Light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Heiti SC Light" charset="0"/>
          <a:cs typeface="Heiti SC Light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Heiti SC Light" charset="0"/>
          <a:cs typeface="Heiti SC Light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Heiti SC Light" charset="0"/>
          <a:cs typeface="Heiti SC Light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 userDrawn="1"/>
        </p:nvGrpSpPr>
        <p:grpSpPr bwMode="auto">
          <a:xfrm>
            <a:off x="468315" y="6297613"/>
            <a:ext cx="1855787" cy="433387"/>
            <a:chOff x="0" y="0"/>
            <a:chExt cx="1855039" cy="433668"/>
          </a:xfrm>
        </p:grpSpPr>
        <p:pic>
          <p:nvPicPr>
            <p:cNvPr id="4100" name="图片 68"/>
            <p:cNvPicPr>
              <a:picLocks noChangeAspect="1" noChangeArrowheads="1"/>
            </p:cNvPicPr>
            <p:nvPr userDrawn="1"/>
          </p:nvPicPr>
          <p:blipFill>
            <a:blip r:embed="rId13"/>
            <a:srcRect r="81813"/>
            <a:stretch>
              <a:fillRect/>
            </a:stretch>
          </p:blipFill>
          <p:spPr bwMode="auto">
            <a:xfrm>
              <a:off x="0" y="22132"/>
              <a:ext cx="444500" cy="407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1 Título"/>
            <p:cNvSpPr txBox="1">
              <a:spLocks noChangeArrowheads="1"/>
            </p:cNvSpPr>
            <p:nvPr userDrawn="1"/>
          </p:nvSpPr>
          <p:spPr bwMode="auto">
            <a:xfrm>
              <a:off x="499860" y="0"/>
              <a:ext cx="1355179" cy="43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/>
              <a:ext uri="{91240B29-F687-4f45-9708-019B960494DF}"/>
            </a:extLst>
          </p:spPr>
          <p:txBody>
            <a:bodyPr lIns="0" tIns="0" rIns="0" bIns="0" anchor="ctr"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Heiti SC Light" charset="0"/>
                  <a:cs typeface="Heiti SC Light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Heiti SC Light" charset="0"/>
                  <a:cs typeface="Heiti SC Light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Heiti SC Light" charset="0"/>
                  <a:cs typeface="Heiti SC Light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Heiti SC Light" charset="0"/>
                  <a:cs typeface="Heiti SC Light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Heiti SC Light" charset="0"/>
                  <a:cs typeface="Heiti SC Light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Heiti SC Light" charset="0"/>
                  <a:cs typeface="Heiti SC Light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Heiti SC Light" charset="0"/>
                  <a:cs typeface="Heiti SC Light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Heiti SC Light" charset="0"/>
                  <a:cs typeface="Heiti SC Light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sz="2400">
                  <a:solidFill>
                    <a:schemeClr val="tx1"/>
                  </a:solidFill>
                  <a:latin typeface="Arial" charset="0"/>
                  <a:ea typeface="Heiti SC Light" charset="0"/>
                  <a:cs typeface="Heiti SC Light" charset="0"/>
                </a:defRPr>
              </a:lvl9pPr>
            </a:lstStyle>
            <a:p>
              <a:pPr algn="dist">
                <a:buFont typeface="Arial" charset="0"/>
                <a:buNone/>
                <a:defRPr/>
              </a:pPr>
              <a:r>
                <a:rPr lang="zh-CN" altLang="en-US" sz="1400" smtClean="0">
                  <a:solidFill>
                    <a:schemeClr val="bg1"/>
                  </a:solidFill>
                  <a:latin typeface="Adobe 黑体 Std R" charset="0"/>
                  <a:ea typeface="Adobe 黑体 Std R" charset="0"/>
                  <a:cs typeface="Adobe 黑体 Std R" charset="0"/>
                </a:rPr>
                <a:t>高等教育出版社</a:t>
              </a:r>
              <a:endParaRPr lang="en-US" sz="1400" smtClean="0">
                <a:solidFill>
                  <a:schemeClr val="bg1"/>
                </a:solidFill>
                <a:latin typeface="Adobe 黑体 Std R" charset="0"/>
              </a:endParaRPr>
            </a:p>
            <a:p>
              <a:pPr algn="dist">
                <a:buFont typeface="Arial" charset="0"/>
                <a:buNone/>
                <a:defRPr/>
              </a:pPr>
              <a:r>
                <a:rPr lang="en-US" sz="1000" smtClean="0">
                  <a:solidFill>
                    <a:schemeClr val="bg1"/>
                  </a:solidFill>
                  <a:latin typeface="Adobe 黑体 Std R" charset="0"/>
                </a:rPr>
                <a:t>Higher Education Press</a:t>
              </a: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  <p:sldLayoutId id="2147484014" r:id="rId2"/>
    <p:sldLayoutId id="2147484015" r:id="rId3"/>
    <p:sldLayoutId id="2147484016" r:id="rId4"/>
    <p:sldLayoutId id="2147484017" r:id="rId5"/>
    <p:sldLayoutId id="2147484018" r:id="rId6"/>
    <p:sldLayoutId id="2147484019" r:id="rId7"/>
    <p:sldLayoutId id="2147484020" r:id="rId8"/>
    <p:sldLayoutId id="2147484021" r:id="rId9"/>
    <p:sldLayoutId id="2147484022" r:id="rId10"/>
    <p:sldLayoutId id="2147484023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Heiti SC Light" charset="0"/>
          <a:cs typeface="Heiti SC Light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Heiti SC Light" charset="0"/>
          <a:cs typeface="Heiti SC Light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Heiti SC Light" charset="0"/>
          <a:cs typeface="Heiti SC Light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charset="0"/>
          <a:ea typeface="Heiti SC Light" charset="0"/>
          <a:cs typeface="Heiti SC Light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Heiti SC Light" charset="0"/>
          <a:cs typeface="Heiti SC Light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Heiti SC Light" charset="0"/>
          <a:cs typeface="Heiti SC Light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Heiti SC Light" charset="0"/>
          <a:cs typeface="Heiti SC Light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Heiti SC Light" charset="0"/>
          <a:cs typeface="Heiti SC Light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2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20"/>
          <p:cNvSpPr>
            <a:spLocks noChangeArrowheads="1"/>
          </p:cNvSpPr>
          <p:nvPr/>
        </p:nvSpPr>
        <p:spPr bwMode="auto">
          <a:xfrm>
            <a:off x="0" y="2"/>
            <a:ext cx="9144000" cy="980017"/>
          </a:xfrm>
          <a:prstGeom prst="rect">
            <a:avLst/>
          </a:prstGeom>
          <a:gradFill rotWithShape="0">
            <a:gsLst>
              <a:gs pos="45000">
                <a:schemeClr val="accent5">
                  <a:lumMod val="10000"/>
                </a:schemeClr>
              </a:gs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519" name="Rectangle 231"/>
          <p:cNvSpPr>
            <a:spLocks noChangeArrowheads="1"/>
          </p:cNvSpPr>
          <p:nvPr/>
        </p:nvSpPr>
        <p:spPr bwMode="gray">
          <a:xfrm>
            <a:off x="0" y="980019"/>
            <a:ext cx="9144000" cy="53445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/>
            <a:ext uri="{AF507438-7753-43E0-B8FC-AC1667EBCBE1}"/>
          </a:extLst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Rectangle 521"/>
          <p:cNvSpPr>
            <a:spLocks noChangeArrowheads="1"/>
          </p:cNvSpPr>
          <p:nvPr/>
        </p:nvSpPr>
        <p:spPr bwMode="invGray">
          <a:xfrm>
            <a:off x="0" y="897469"/>
            <a:ext cx="9144000" cy="1672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521"/>
          <p:cNvSpPr>
            <a:spLocks noChangeArrowheads="1"/>
          </p:cNvSpPr>
          <p:nvPr/>
        </p:nvSpPr>
        <p:spPr bwMode="invGray">
          <a:xfrm>
            <a:off x="0" y="6239935"/>
            <a:ext cx="9144000" cy="1693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39" r:id="rId2"/>
    <p:sldLayoutId id="2147484040" r:id="rId3"/>
    <p:sldLayoutId id="2147484041" r:id="rId4"/>
    <p:sldLayoutId id="2147484042" r:id="rId5"/>
    <p:sldLayoutId id="2147484043" r:id="rId6"/>
    <p:sldLayoutId id="2147484044" r:id="rId7"/>
    <p:sldLayoutId id="2147484045" r:id="rId8"/>
    <p:sldLayoutId id="2147484046" r:id="rId9"/>
    <p:sldLayoutId id="2147484047" r:id="rId10"/>
    <p:sldLayoutId id="2147484048" r:id="rId11"/>
    <p:sldLayoutId id="2147484049" r:id="rId12"/>
    <p:sldLayoutId id="2147484050" r:id="rId13"/>
    <p:sldLayoutId id="2147484051" r:id="rId14"/>
    <p:sldLayoutId id="2147484052" r:id="rId15"/>
    <p:sldLayoutId id="2147484053" r:id="rId16"/>
    <p:sldLayoutId id="2147484054" r:id="rId17"/>
    <p:sldLayoutId id="2147484055" r:id="rId18"/>
    <p:sldLayoutId id="2147484056" r:id="rId19"/>
    <p:sldLayoutId id="2147484057" r:id="rId20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微软雅黑" pitchFamily="34" charset="-122"/>
          <a:ea typeface="微软雅黑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PPT&#24405;&#23631;&#33539;&#20363;1.mp4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PPT&#24405;&#23631;&#33539;&#20363;2.mp4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photo.blog.sina.com.cn/showpic.html" TargetMode="Externa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IPAD&#24405;&#23631;&#33539;&#20363;.wmv" TargetMode="External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PPT&#24405;&#23631;&#33539;&#20363;3.ppt" TargetMode="External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3.bin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Relationship Id="rId9" Type="http://schemas.openxmlformats.org/officeDocument/2006/relationships/oleObject" Target="../embeddings/oleObject20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2&#39640;&#31561;&#25968;&#23398;(&#19979;)&#30693;&#35782;&#28857;&#32454;&#20998;&#30446;&#24405;.doc" TargetMode="External"/><Relationship Id="rId2" Type="http://schemas.openxmlformats.org/officeDocument/2006/relationships/hyperlink" Target="1&#39640;&#31561;&#25968;&#23398;(&#19978;)&#30693;&#35782;&#28857;&#32454;&#20998;&#30446;&#24405;.doc" TargetMode="External"/><Relationship Id="rId1" Type="http://schemas.openxmlformats.org/officeDocument/2006/relationships/slideLayout" Target="../slideLayouts/slideLayout40.xml"/><Relationship Id="rId5" Type="http://schemas.openxmlformats.org/officeDocument/2006/relationships/hyperlink" Target="4&#27010;&#29575;&#35770;&#19982;&#25968;&#29702;&#32479;&#35745;&#30693;&#35782;&#28857;&#32454;&#20998;&#30446;&#24405;.doc" TargetMode="External"/><Relationship Id="rId4" Type="http://schemas.openxmlformats.org/officeDocument/2006/relationships/hyperlink" Target="3&#32447;&#24615;&#20195;&#25968;&#30693;&#35782;&#28857;&#32454;&#20998;&#30446;&#24405;.doc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Título"/>
          <p:cNvSpPr txBox="1">
            <a:spLocks noChangeArrowheads="1"/>
          </p:cNvSpPr>
          <p:nvPr/>
        </p:nvSpPr>
        <p:spPr bwMode="auto">
          <a:xfrm>
            <a:off x="-184150" y="2495550"/>
            <a:ext cx="9144000" cy="1174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fontAlgn="t"/>
            <a:r>
              <a:rPr lang="zh-CN" altLang="en-US" sz="4400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4400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pPr fontAlgn="t"/>
            <a:endParaRPr lang="en-US" altLang="zh-CN" sz="4400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pPr algn="ctr" fontAlgn="t"/>
            <a:r>
              <a:rPr lang="zh-CN" altLang="en-US" sz="44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微课程制作与申报提交指南</a:t>
            </a:r>
            <a:endParaRPr lang="en-US" altLang="zh-CN" sz="4400" b="1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  <a:p>
            <a:pPr fontAlgn="t"/>
            <a:endParaRPr lang="zh-CN" altLang="en-US" sz="4400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pPr fontAlgn="t">
              <a:buFont typeface="Arial" pitchFamily="34" charset="0"/>
              <a:buNone/>
            </a:pPr>
            <a:endParaRPr lang="zh-CN" altLang="en-US" sz="4400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1 Título"/>
          <p:cNvSpPr txBox="1">
            <a:spLocks noChangeArrowheads="1"/>
          </p:cNvSpPr>
          <p:nvPr/>
        </p:nvSpPr>
        <p:spPr bwMode="auto">
          <a:xfrm>
            <a:off x="-273050" y="-215900"/>
            <a:ext cx="9144000" cy="1174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fontAlgn="t"/>
            <a:r>
              <a:rPr lang="zh-CN" altLang="en-US" sz="4400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4400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pPr fontAlgn="t"/>
            <a:endParaRPr lang="en-US" altLang="zh-CN" sz="4400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pPr algn="ctr" fontAlgn="t"/>
            <a:r>
              <a:rPr lang="zh-CN" altLang="en-US" sz="4400" b="1" dirty="0" smtClean="0">
                <a:solidFill>
                  <a:schemeClr val="bg1"/>
                </a:solidFill>
              </a:rPr>
              <a:t>全国高校数学微课程教学设计竞赛</a:t>
            </a:r>
            <a:endParaRPr lang="zh-CN" altLang="en-US" sz="44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  <a:p>
            <a:pPr fontAlgn="t">
              <a:buFont typeface="Arial" pitchFamily="34" charset="0"/>
              <a:buNone/>
            </a:pPr>
            <a:endParaRPr lang="zh-CN" altLang="en-US" sz="4400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1 Título"/>
          <p:cNvSpPr txBox="1">
            <a:spLocks noChangeArrowheads="1"/>
          </p:cNvSpPr>
          <p:nvPr/>
        </p:nvSpPr>
        <p:spPr bwMode="auto">
          <a:xfrm>
            <a:off x="1060450" y="4540250"/>
            <a:ext cx="6889750" cy="1174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fontAlgn="t"/>
            <a:r>
              <a:rPr lang="zh-CN" altLang="en-US" sz="4400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en-US" altLang="zh-CN" sz="4400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pPr fontAlgn="t"/>
            <a:endParaRPr lang="en-US" altLang="zh-CN" sz="4400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pPr algn="ctr" fontAlgn="t"/>
            <a:r>
              <a:rPr lang="zh-CN" altLang="en-US" sz="24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高等教育出版社  李晓鹏</a:t>
            </a:r>
            <a:endParaRPr lang="en-US" altLang="zh-CN" sz="2400" b="1" dirty="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pPr algn="ctr" fontAlgn="t"/>
            <a:r>
              <a:rPr lang="en-US" altLang="zh-CN" sz="24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2015.03.29</a:t>
            </a:r>
            <a:endParaRPr lang="zh-CN" altLang="en-US" sz="2400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pPr fontAlgn="t">
              <a:buFont typeface="Arial" pitchFamily="34" charset="0"/>
              <a:buNone/>
            </a:pPr>
            <a:endParaRPr lang="zh-CN" altLang="en-US" sz="4400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 advTm="5195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电脑</a:t>
            </a:r>
            <a:r>
              <a:rPr lang="en-US" altLang="zh-CN" dirty="0" smtClean="0"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录屏范例：同济大学朱晓平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0" y="6858000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600" y="1339850"/>
            <a:ext cx="8229599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电脑</a:t>
            </a:r>
            <a:r>
              <a:rPr lang="en-US" altLang="zh-CN" dirty="0" smtClean="0"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录屏范例：同济大学朱晓平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0" y="6858000"/>
            <a:ext cx="6096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22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50" y="1162050"/>
            <a:ext cx="8771467" cy="493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6"/>
          <p:cNvSpPr txBox="1">
            <a:spLocks noChangeArrowheads="1"/>
          </p:cNvSpPr>
          <p:nvPr/>
        </p:nvSpPr>
        <p:spPr bwMode="auto">
          <a:xfrm>
            <a:off x="571503" y="1143002"/>
            <a:ext cx="814387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574675"/>
            <a:r>
              <a:rPr lang="zh-CN" altLang="en-US" sz="2800">
                <a:ea typeface="华文中宋" pitchFamily="2" charset="-122"/>
                <a:cs typeface="Times New Roman" pitchFamily="18" charset="0"/>
              </a:rPr>
              <a:t> 使用</a:t>
            </a:r>
            <a:r>
              <a:rPr lang="en-US" altLang="zh-CN" sz="2800">
                <a:ea typeface="华文中宋" pitchFamily="2" charset="-122"/>
                <a:cs typeface="Times New Roman" pitchFamily="18" charset="0"/>
              </a:rPr>
              <a:t>iPad</a:t>
            </a:r>
            <a:r>
              <a:rPr lang="zh-CN" altLang="en-US" sz="2800">
                <a:ea typeface="华文中宋" pitchFamily="2" charset="-122"/>
                <a:cs typeface="Times New Roman" pitchFamily="18" charset="0"/>
              </a:rPr>
              <a:t>里面的软件</a:t>
            </a:r>
            <a:r>
              <a:rPr lang="en-US" altLang="zh-CN" sz="2800">
                <a:ea typeface="华文中宋" pitchFamily="2" charset="-122"/>
                <a:cs typeface="Times New Roman" pitchFamily="18" charset="0"/>
              </a:rPr>
              <a:t>educreations</a:t>
            </a:r>
            <a:r>
              <a:rPr lang="zh-CN" altLang="en-US" sz="2800">
                <a:ea typeface="华文中宋" pitchFamily="2" charset="-122"/>
                <a:cs typeface="Times New Roman" pitchFamily="18" charset="0"/>
              </a:rPr>
              <a:t>或</a:t>
            </a:r>
            <a:r>
              <a:rPr lang="en-US" altLang="zh-CN" sz="2800">
                <a:ea typeface="华文中宋" pitchFamily="2" charset="-122"/>
                <a:cs typeface="Times New Roman" pitchFamily="18" charset="0"/>
              </a:rPr>
              <a:t>showme</a:t>
            </a:r>
            <a:r>
              <a:rPr lang="zh-CN" altLang="en-US" sz="2800">
                <a:ea typeface="华文中宋" pitchFamily="2" charset="-122"/>
                <a:cs typeface="Times New Roman" pitchFamily="18" charset="0"/>
              </a:rPr>
              <a:t>或是</a:t>
            </a:r>
            <a:r>
              <a:rPr lang="en-US" altLang="zh-CN" sz="2800">
                <a:ea typeface="华文中宋" pitchFamily="2" charset="-122"/>
                <a:cs typeface="Times New Roman" pitchFamily="18" charset="0"/>
              </a:rPr>
              <a:t>explain everything</a:t>
            </a:r>
            <a:r>
              <a:rPr lang="zh-CN" altLang="en-US" sz="2800">
                <a:ea typeface="华文中宋" pitchFamily="2" charset="-122"/>
                <a:cs typeface="Times New Roman" pitchFamily="18" charset="0"/>
              </a:rPr>
              <a:t>，就可以非常方便地进行微视频录制。</a:t>
            </a:r>
          </a:p>
        </p:txBody>
      </p:sp>
      <p:pic>
        <p:nvPicPr>
          <p:cNvPr id="12291" name="图片 5" descr="微课，从制作到系统变革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l="3413" t="17287" r="49680" b="11337"/>
          <a:stretch>
            <a:fillRect/>
          </a:stretch>
        </p:blipFill>
        <p:spPr bwMode="auto">
          <a:xfrm>
            <a:off x="0" y="2897717"/>
            <a:ext cx="4046538" cy="3960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83063" y="2889253"/>
            <a:ext cx="4591050" cy="325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标题 1"/>
          <p:cNvSpPr>
            <a:spLocks noGrp="1"/>
          </p:cNvSpPr>
          <p:nvPr>
            <p:ph type="title"/>
          </p:nvPr>
        </p:nvSpPr>
        <p:spPr bwMode="auto">
          <a:xfrm>
            <a:off x="214313" y="141817"/>
            <a:ext cx="8229600" cy="1143000"/>
          </a:xfrm>
        </p:spPr>
        <p:txBody>
          <a:bodyPr anchor="t"/>
          <a:lstStyle/>
          <a:p>
            <a:pPr algn="l"/>
            <a:r>
              <a:rPr lang="en-US" altLang="zh-CN" dirty="0" err="1" smtClean="0">
                <a:latin typeface="黑体" pitchFamily="2" charset="-122"/>
                <a:ea typeface="黑体" pitchFamily="2" charset="-122"/>
              </a:rPr>
              <a:t>iPad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录屏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>
                <a:latin typeface="黑体" pitchFamily="2" charset="-122"/>
                <a:ea typeface="黑体" pitchFamily="2" charset="-122"/>
              </a:rPr>
              <a:t>iPad</a:t>
            </a:r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录屏范例：华中科技大学毕志伟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3" name="Picture 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1339850"/>
            <a:ext cx="8255000" cy="481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z="36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课件的制作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背景暗一点，文字亮一点，眼睛看上去舒服，适合长时间观看。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文字与数学公式排版做到整齐、美观。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内容的完整性，一页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尽量讲完一个内容。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PPT</a:t>
            </a:r>
            <a:r>
              <a:rPr lang="zh-CN" altLang="en-US" dirty="0" smtClean="0"/>
              <a:t>制作时，尽量使</a:t>
            </a:r>
            <a:r>
              <a:rPr lang="en-US" altLang="zh-CN" dirty="0" smtClean="0"/>
              <a:t>PPT</a:t>
            </a:r>
            <a:r>
              <a:rPr lang="zh-CN" altLang="en-US" dirty="0" smtClean="0"/>
              <a:t>中内容与教师声音出现时间保持一致，最大限度吸引学生的注意力。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适当使用一些动画效果，更好地表达教学内容。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案例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：同济大学朱晓平，高等数学</a:t>
            </a:r>
            <a:r>
              <a:rPr lang="en-US" altLang="zh-CN" dirty="0" smtClean="0"/>
              <a:t>MOOC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>
            <a:hlinkClick r:id="rId2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89774"/>
            <a:ext cx="9144000" cy="5171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1" y="71439"/>
            <a:ext cx="19271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/>
              <a:t>证明定理</a:t>
            </a:r>
            <a:r>
              <a:rPr lang="en-US" altLang="zh-CN" sz="2800" b="1" dirty="0"/>
              <a:t>4.</a:t>
            </a:r>
            <a:endParaRPr lang="en-US" altLang="zh-CN" b="1" dirty="0"/>
          </a:p>
        </p:txBody>
      </p:sp>
      <p:graphicFrame>
        <p:nvGraphicFramePr>
          <p:cNvPr id="9227" name="Object 11"/>
          <p:cNvGraphicFramePr>
            <a:graphicFrameLocks noChangeAspect="1"/>
          </p:cNvGraphicFramePr>
          <p:nvPr/>
        </p:nvGraphicFramePr>
        <p:xfrm>
          <a:off x="103190" y="576263"/>
          <a:ext cx="858837" cy="412751"/>
        </p:xfrm>
        <a:graphic>
          <a:graphicData uri="http://schemas.openxmlformats.org/presentationml/2006/ole">
            <p:oleObj spid="_x0000_s14338" name="公式" r:id="rId3" imgW="317160" imgH="152280" progId="Equation.3">
              <p:embed/>
            </p:oleObj>
          </a:graphicData>
        </a:graphic>
      </p:graphicFrame>
      <p:graphicFrame>
        <p:nvGraphicFramePr>
          <p:cNvPr id="9228" name="Object 12"/>
          <p:cNvGraphicFramePr>
            <a:graphicFrameLocks noChangeAspect="1"/>
          </p:cNvGraphicFramePr>
          <p:nvPr/>
        </p:nvGraphicFramePr>
        <p:xfrm>
          <a:off x="990602" y="500064"/>
          <a:ext cx="3463925" cy="542925"/>
        </p:xfrm>
        <a:graphic>
          <a:graphicData uri="http://schemas.openxmlformats.org/presentationml/2006/ole">
            <p:oleObj spid="_x0000_s14339" name="公式" r:id="rId4" imgW="1282680" imgH="203040" progId="Equation.3">
              <p:embed/>
            </p:oleObj>
          </a:graphicData>
        </a:graphic>
      </p:graphicFrame>
      <p:graphicFrame>
        <p:nvGraphicFramePr>
          <p:cNvPr id="4106" name="Object 14"/>
          <p:cNvGraphicFramePr>
            <a:graphicFrameLocks noChangeAspect="1"/>
          </p:cNvGraphicFramePr>
          <p:nvPr/>
        </p:nvGraphicFramePr>
        <p:xfrm>
          <a:off x="142875" y="1143002"/>
          <a:ext cx="8669338" cy="957263"/>
        </p:xfrm>
        <a:graphic>
          <a:graphicData uri="http://schemas.openxmlformats.org/presentationml/2006/ole">
            <p:oleObj spid="_x0000_s14340" name="Equation" r:id="rId5" imgW="3873240" imgH="457200" progId="Equation.DSMT4">
              <p:embed/>
            </p:oleObj>
          </a:graphicData>
        </a:graphic>
      </p:graphicFrame>
      <p:graphicFrame>
        <p:nvGraphicFramePr>
          <p:cNvPr id="4107" name="Object 16"/>
          <p:cNvGraphicFramePr>
            <a:graphicFrameLocks noChangeAspect="1"/>
          </p:cNvGraphicFramePr>
          <p:nvPr/>
        </p:nvGraphicFramePr>
        <p:xfrm>
          <a:off x="2068513" y="1643063"/>
          <a:ext cx="3860800" cy="474663"/>
        </p:xfrm>
        <a:graphic>
          <a:graphicData uri="http://schemas.openxmlformats.org/presentationml/2006/ole">
            <p:oleObj spid="_x0000_s14341" name="Equation" r:id="rId6" imgW="1536480" imgH="228600" progId="Equation.DSMT4">
              <p:embed/>
            </p:oleObj>
          </a:graphicData>
        </a:graphic>
      </p:graphicFrame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93663" y="2181226"/>
            <a:ext cx="29781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/>
              <a:t>写成分量形式为</a:t>
            </a:r>
          </a:p>
        </p:txBody>
      </p:sp>
      <p:graphicFrame>
        <p:nvGraphicFramePr>
          <p:cNvPr id="9237" name="Object 21"/>
          <p:cNvGraphicFramePr>
            <a:graphicFrameLocks noChangeAspect="1"/>
          </p:cNvGraphicFramePr>
          <p:nvPr/>
        </p:nvGraphicFramePr>
        <p:xfrm>
          <a:off x="571500" y="2681288"/>
          <a:ext cx="4643438" cy="533400"/>
        </p:xfrm>
        <a:graphic>
          <a:graphicData uri="http://schemas.openxmlformats.org/presentationml/2006/ole">
            <p:oleObj spid="_x0000_s14342" name="Equation" r:id="rId7" imgW="2082600" imgH="241200" progId="Equation.DSMT4">
              <p:embed/>
            </p:oleObj>
          </a:graphicData>
        </a:graphic>
      </p:graphicFrame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2" y="3324226"/>
            <a:ext cx="221887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/>
              <a:t>对</a:t>
            </a:r>
            <a:r>
              <a:rPr lang="en-US" altLang="zh-CN" sz="2400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400" dirty="0"/>
              <a:t>作初等变换</a:t>
            </a:r>
            <a:endParaRPr lang="zh-CN" altLang="en-US" sz="2400" b="1" dirty="0"/>
          </a:p>
        </p:txBody>
      </p:sp>
      <p:graphicFrame>
        <p:nvGraphicFramePr>
          <p:cNvPr id="16" name="Object 3080"/>
          <p:cNvGraphicFramePr>
            <a:graphicFrameLocks noChangeAspect="1"/>
          </p:cNvGraphicFramePr>
          <p:nvPr/>
        </p:nvGraphicFramePr>
        <p:xfrm>
          <a:off x="5357813" y="2000251"/>
          <a:ext cx="3643312" cy="1643063"/>
        </p:xfrm>
        <a:graphic>
          <a:graphicData uri="http://schemas.openxmlformats.org/presentationml/2006/ole">
            <p:oleObj spid="_x0000_s14343" name="Equation" r:id="rId8" imgW="2082600" imgH="939600" progId="Equation.DSMT4">
              <p:embed/>
            </p:oleObj>
          </a:graphicData>
        </a:graphic>
      </p:graphicFrame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2" y="4006850"/>
          <a:ext cx="5072063" cy="1708151"/>
        </p:xfrm>
        <a:graphic>
          <a:graphicData uri="http://schemas.openxmlformats.org/presentationml/2006/ole">
            <p:oleObj spid="_x0000_s14344" name="公式" r:id="rId9" imgW="2374560" imgH="799920" progId="Equation.3">
              <p:embed/>
            </p:oleObj>
          </a:graphicData>
        </a:graphic>
      </p:graphicFrame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5122865" y="4071938"/>
          <a:ext cx="3806825" cy="1643063"/>
        </p:xfrm>
        <a:graphic>
          <a:graphicData uri="http://schemas.openxmlformats.org/presentationml/2006/ole">
            <p:oleObj spid="_x0000_s14345" name="公式" r:id="rId10" imgW="1790640" imgH="774360" progId="Equation.3">
              <p:embed/>
            </p:oleObj>
          </a:graphicData>
        </a:graphic>
      </p:graphicFrame>
      <p:graphicFrame>
        <p:nvGraphicFramePr>
          <p:cNvPr id="10246" name="Object 6"/>
          <p:cNvGraphicFramePr>
            <a:graphicFrameLocks noChangeAspect="1"/>
          </p:cNvGraphicFramePr>
          <p:nvPr/>
        </p:nvGraphicFramePr>
        <p:xfrm>
          <a:off x="142877" y="5921376"/>
          <a:ext cx="1706563" cy="436563"/>
        </p:xfrm>
        <a:graphic>
          <a:graphicData uri="http://schemas.openxmlformats.org/presentationml/2006/ole">
            <p:oleObj spid="_x0000_s14346" name="Equation" r:id="rId11" imgW="787320" imgH="203040" progId="Equation.DSMT4">
              <p:embed/>
            </p:oleObj>
          </a:graphicData>
        </a:graphic>
      </p:graphicFrame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4838700" y="0"/>
            <a:ext cx="43053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</a:rPr>
              <a:t>范例</a:t>
            </a:r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：山东大学秦静，线性代数</a:t>
            </a:r>
            <a:r>
              <a:rPr lang="en-US" altLang="zh-CN" b="1" dirty="0" smtClean="0">
                <a:solidFill>
                  <a:srgbClr val="FF0000"/>
                </a:solidFill>
              </a:rPr>
              <a:t>MOOC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 autoUpdateAnimBg="0"/>
      <p:bldP spid="9234" grpId="0" autoUpdateAnimBg="0"/>
      <p:bldP spid="9238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304802" y="252414"/>
            <a:ext cx="100860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u="none" dirty="0">
                <a:solidFill>
                  <a:srgbClr val="CC3300"/>
                </a:solidFill>
              </a:rPr>
              <a:t>欲证</a:t>
            </a:r>
            <a:endParaRPr lang="zh-CN" altLang="en-US" sz="3200" b="1" u="none" dirty="0"/>
          </a:p>
        </p:txBody>
      </p:sp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2514600" y="46422"/>
          <a:ext cx="1557334" cy="1168001"/>
        </p:xfrm>
        <a:graphic>
          <a:graphicData uri="http://schemas.openxmlformats.org/presentationml/2006/ole">
            <p:oleObj spid="_x0000_s15362" name="公式" r:id="rId3" imgW="507960" imgH="380880" progId="Equation.3">
              <p:embed/>
            </p:oleObj>
          </a:graphicData>
        </a:graphic>
      </p:graphicFrame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04800" y="1219202"/>
            <a:ext cx="35942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u="none">
                <a:solidFill>
                  <a:srgbClr val="CC3300"/>
                </a:solidFill>
              </a:rPr>
              <a:t>是解</a:t>
            </a:r>
            <a:r>
              <a:rPr lang="en-US" altLang="zh-CN" sz="3200" b="1" u="none">
                <a:solidFill>
                  <a:srgbClr val="CC3300"/>
                </a:solidFill>
              </a:rPr>
              <a:t>,</a:t>
            </a:r>
            <a:r>
              <a:rPr lang="zh-CN" altLang="en-US" sz="3200" b="1" u="none">
                <a:solidFill>
                  <a:srgbClr val="CC3300"/>
                </a:solidFill>
              </a:rPr>
              <a:t>只需证明等式</a:t>
            </a:r>
            <a:endParaRPr lang="zh-CN" altLang="en-US" sz="3200" u="none"/>
          </a:p>
        </p:txBody>
      </p:sp>
      <p:graphicFrame>
        <p:nvGraphicFramePr>
          <p:cNvPr id="19463" name="Object 7"/>
          <p:cNvGraphicFramePr>
            <a:graphicFrameLocks noChangeAspect="1"/>
          </p:cNvGraphicFramePr>
          <p:nvPr/>
        </p:nvGraphicFramePr>
        <p:xfrm>
          <a:off x="985838" y="1917992"/>
          <a:ext cx="5729302" cy="1153819"/>
        </p:xfrm>
        <a:graphic>
          <a:graphicData uri="http://schemas.openxmlformats.org/presentationml/2006/ole">
            <p:oleObj spid="_x0000_s15363" name="公式" r:id="rId4" imgW="1828800" imgH="368280" progId="Equation.3">
              <p:embed/>
            </p:oleObj>
          </a:graphicData>
        </a:graphic>
      </p:graphicFrame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304802" y="3276602"/>
            <a:ext cx="53078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u="none" dirty="0">
                <a:solidFill>
                  <a:srgbClr val="CC3300"/>
                </a:solidFill>
              </a:rPr>
              <a:t>等</a:t>
            </a:r>
            <a:r>
              <a:rPr lang="en-US" altLang="zh-CN" sz="3200" b="1" i="1" u="none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en-US" sz="3200" b="1" u="none" dirty="0">
                <a:solidFill>
                  <a:srgbClr val="CC3300"/>
                </a:solidFill>
              </a:rPr>
              <a:t>个式子成立</a:t>
            </a:r>
            <a:r>
              <a:rPr lang="en-US" altLang="zh-CN" sz="3200" b="1" u="none" dirty="0">
                <a:solidFill>
                  <a:srgbClr val="CC3300"/>
                </a:solidFill>
              </a:rPr>
              <a:t>.</a:t>
            </a:r>
            <a:r>
              <a:rPr lang="zh-CN" altLang="en-US" sz="3200" b="1" u="none" dirty="0">
                <a:solidFill>
                  <a:srgbClr val="CC3300"/>
                </a:solidFill>
              </a:rPr>
              <a:t>整理上式</a:t>
            </a:r>
            <a:r>
              <a:rPr lang="en-US" altLang="zh-CN" sz="3200" b="1" u="none" dirty="0">
                <a:solidFill>
                  <a:srgbClr val="CC3300"/>
                </a:solidFill>
              </a:rPr>
              <a:t>,</a:t>
            </a:r>
            <a:r>
              <a:rPr lang="zh-CN" altLang="en-US" sz="3200" b="1" u="none" dirty="0">
                <a:solidFill>
                  <a:srgbClr val="CC3300"/>
                </a:solidFill>
              </a:rPr>
              <a:t>得</a:t>
            </a:r>
            <a:r>
              <a:rPr lang="en-US" altLang="zh-CN" sz="3200" b="1" u="none" dirty="0">
                <a:solidFill>
                  <a:srgbClr val="CC3300"/>
                </a:solidFill>
              </a:rPr>
              <a:t>:</a:t>
            </a:r>
            <a:endParaRPr lang="en-US" altLang="zh-CN" sz="3200" u="none" dirty="0"/>
          </a:p>
        </p:txBody>
      </p:sp>
      <p:graphicFrame>
        <p:nvGraphicFramePr>
          <p:cNvPr id="19466" name="Object 10"/>
          <p:cNvGraphicFramePr>
            <a:graphicFrameLocks noChangeAspect="1"/>
          </p:cNvGraphicFramePr>
          <p:nvPr/>
        </p:nvGraphicFramePr>
        <p:xfrm>
          <a:off x="890595" y="4143381"/>
          <a:ext cx="6967555" cy="732715"/>
        </p:xfrm>
        <a:graphic>
          <a:graphicData uri="http://schemas.openxmlformats.org/presentationml/2006/ole">
            <p:oleObj spid="_x0000_s15364" name="Equation" r:id="rId5" imgW="2158920" imgH="228600" progId="Equation.DSMT4">
              <p:embed/>
            </p:oleObj>
          </a:graphicData>
        </a:graphic>
      </p:graphicFrame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285752" y="5221290"/>
            <a:ext cx="83296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u="none" dirty="0">
                <a:solidFill>
                  <a:srgbClr val="CC3300"/>
                </a:solidFill>
              </a:rPr>
              <a:t>分析这个式子可知应为</a:t>
            </a:r>
            <a:r>
              <a:rPr lang="en-US" altLang="zh-CN" sz="3200" b="1" i="1" u="none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3200" b="1" u="none" dirty="0">
                <a:solidFill>
                  <a:srgbClr val="CC3300"/>
                </a:solidFill>
              </a:rPr>
              <a:t>+1</a:t>
            </a:r>
            <a:r>
              <a:rPr lang="zh-CN" altLang="en-US" sz="3200" b="1" u="none" dirty="0">
                <a:solidFill>
                  <a:srgbClr val="CC3300"/>
                </a:solidFill>
              </a:rPr>
              <a:t>阶行列式。</a:t>
            </a:r>
            <a:endParaRPr lang="zh-CN" altLang="en-US" sz="3200" b="1" u="none" dirty="0"/>
          </a:p>
        </p:txBody>
      </p:sp>
      <p:graphicFrame>
        <p:nvGraphicFramePr>
          <p:cNvPr id="19468" name="Object 12"/>
          <p:cNvGraphicFramePr>
            <a:graphicFrameLocks noChangeAspect="1"/>
          </p:cNvGraphicFramePr>
          <p:nvPr/>
        </p:nvGraphicFramePr>
        <p:xfrm>
          <a:off x="5029201" y="381002"/>
          <a:ext cx="2447356" cy="547671"/>
        </p:xfrm>
        <a:graphic>
          <a:graphicData uri="http://schemas.openxmlformats.org/presentationml/2006/ole">
            <p:oleObj spid="_x0000_s15365" name="公式" r:id="rId6" imgW="901440" imgH="203040" progId="Equation.3">
              <p:embed/>
            </p:oleObj>
          </a:graphicData>
        </a:graphic>
      </p:graphicFrame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285750" y="6013451"/>
            <a:ext cx="80724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200" b="1" u="none" dirty="0">
                <a:solidFill>
                  <a:srgbClr val="CC3300"/>
                </a:solidFill>
              </a:rPr>
              <a:t>这个</a:t>
            </a:r>
            <a:r>
              <a:rPr lang="en-US" altLang="zh-CN" sz="3200" b="1" i="1" u="none" dirty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3200" b="1" u="none" dirty="0">
                <a:solidFill>
                  <a:srgbClr val="CC3300"/>
                </a:solidFill>
              </a:rPr>
              <a:t>+1</a:t>
            </a:r>
            <a:r>
              <a:rPr lang="zh-CN" altLang="en-US" sz="3200" b="1" u="none" dirty="0">
                <a:solidFill>
                  <a:srgbClr val="CC3300"/>
                </a:solidFill>
              </a:rPr>
              <a:t>阶行列式是什么样的呢？</a:t>
            </a:r>
            <a:endParaRPr lang="zh-CN" altLang="en-US" sz="3200" b="1" u="none" dirty="0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4838700" y="0"/>
            <a:ext cx="43053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</a:rPr>
              <a:t>范例</a:t>
            </a:r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：山东大学秦静，线性代数</a:t>
            </a:r>
            <a:r>
              <a:rPr lang="en-US" altLang="zh-CN" b="1" dirty="0" smtClean="0">
                <a:solidFill>
                  <a:srgbClr val="FF0000"/>
                </a:solidFill>
              </a:rPr>
              <a:t>MOOC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  <p:bldP spid="19460" grpId="0" autoUpdateAnimBg="0"/>
      <p:bldP spid="19464" grpId="0" autoUpdateAnimBg="0"/>
      <p:bldP spid="19467" grpId="0" autoUpdateAnimBg="0"/>
      <p:bldP spid="10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4514852" y="3327400"/>
          <a:ext cx="112713" cy="201613"/>
        </p:xfrm>
        <a:graphic>
          <a:graphicData uri="http://schemas.openxmlformats.org/presentationml/2006/ole">
            <p:oleObj spid="_x0000_s16386" name="公式" r:id="rId3" imgW="114120" imgH="203040" progId="Equation.3">
              <p:embed/>
            </p:oleObj>
          </a:graphicData>
        </a:graphic>
      </p:graphicFrame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1285875" y="1131888"/>
          <a:ext cx="5703888" cy="3440112"/>
        </p:xfrm>
        <a:graphic>
          <a:graphicData uri="http://schemas.openxmlformats.org/presentationml/2006/ole">
            <p:oleObj spid="_x0000_s16387" name="Equation" r:id="rId4" imgW="1866600" imgH="1168200" progId="Equation.DSMT4">
              <p:embed/>
            </p:oleObj>
          </a:graphicData>
        </a:graphic>
      </p:graphicFrame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42846" y="5214951"/>
            <a:ext cx="65918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u="none" dirty="0">
                <a:solidFill>
                  <a:srgbClr val="CC3300"/>
                </a:solidFill>
              </a:rPr>
              <a:t>此行列式为零</a:t>
            </a:r>
            <a:r>
              <a:rPr lang="en-US" altLang="zh-CN" sz="3200" b="1" u="none" dirty="0">
                <a:solidFill>
                  <a:srgbClr val="CC3300"/>
                </a:solidFill>
              </a:rPr>
              <a:t>.</a:t>
            </a:r>
            <a:r>
              <a:rPr lang="zh-CN" altLang="en-US" sz="3200" b="1" u="none" dirty="0">
                <a:solidFill>
                  <a:srgbClr val="CC3300"/>
                </a:solidFill>
              </a:rPr>
              <a:t>将其按第一行展开</a:t>
            </a:r>
            <a:r>
              <a:rPr lang="en-US" altLang="zh-CN" sz="3200" b="1" u="none" dirty="0">
                <a:solidFill>
                  <a:srgbClr val="CC3300"/>
                </a:solidFill>
              </a:rPr>
              <a:t>,</a:t>
            </a:r>
            <a:r>
              <a:rPr lang="zh-CN" altLang="en-US" sz="3200" b="1" u="none" dirty="0">
                <a:solidFill>
                  <a:srgbClr val="CC3300"/>
                </a:solidFill>
              </a:rPr>
              <a:t>得</a:t>
            </a:r>
            <a:endParaRPr lang="zh-CN" altLang="en-US" sz="3200" u="none" dirty="0">
              <a:solidFill>
                <a:srgbClr val="CC3300"/>
              </a:solidFill>
            </a:endParaRPr>
          </a:p>
        </p:txBody>
      </p:sp>
      <p:graphicFrame>
        <p:nvGraphicFramePr>
          <p:cNvPr id="20491" name="Object 11"/>
          <p:cNvGraphicFramePr>
            <a:graphicFrameLocks noChangeAspect="1"/>
          </p:cNvGraphicFramePr>
          <p:nvPr/>
        </p:nvGraphicFramePr>
        <p:xfrm>
          <a:off x="376241" y="5876925"/>
          <a:ext cx="2124059" cy="695427"/>
        </p:xfrm>
        <a:graphic>
          <a:graphicData uri="http://schemas.openxmlformats.org/presentationml/2006/ole">
            <p:oleObj spid="_x0000_s16388" name="公式" r:id="rId5" imgW="698400" imgH="228600" progId="Equation.3">
              <p:embed/>
            </p:oleObj>
          </a:graphicData>
        </a:graphic>
      </p:graphicFrame>
      <p:graphicFrame>
        <p:nvGraphicFramePr>
          <p:cNvPr id="19466" name="Object 10"/>
          <p:cNvGraphicFramePr>
            <a:graphicFrameLocks noChangeAspect="1"/>
          </p:cNvGraphicFramePr>
          <p:nvPr/>
        </p:nvGraphicFramePr>
        <p:xfrm>
          <a:off x="357158" y="222425"/>
          <a:ext cx="6786610" cy="713591"/>
        </p:xfrm>
        <a:graphic>
          <a:graphicData uri="http://schemas.openxmlformats.org/presentationml/2006/ole">
            <p:oleObj spid="_x0000_s16389" name="Equation" r:id="rId6" imgW="2158920" imgH="228600" progId="Equation.DSMT4">
              <p:embed/>
            </p:oleObj>
          </a:graphicData>
        </a:graphic>
      </p:graphicFrame>
      <p:graphicFrame>
        <p:nvGraphicFramePr>
          <p:cNvPr id="2" name="Object 7"/>
          <p:cNvGraphicFramePr>
            <a:graphicFrameLocks noChangeAspect="1"/>
          </p:cNvGraphicFramePr>
          <p:nvPr/>
        </p:nvGraphicFramePr>
        <p:xfrm>
          <a:off x="1463677" y="1347788"/>
          <a:ext cx="5781675" cy="3440112"/>
        </p:xfrm>
        <a:graphic>
          <a:graphicData uri="http://schemas.openxmlformats.org/presentationml/2006/ole">
            <p:oleObj spid="_x0000_s16390" name="Equation" r:id="rId7" imgW="1892160" imgH="1168200" progId="Equation.DSMT4">
              <p:embed/>
            </p:oleObj>
          </a:graphicData>
        </a:graphic>
      </p:graphicFrame>
      <p:graphicFrame>
        <p:nvGraphicFramePr>
          <p:cNvPr id="3" name="Object 8"/>
          <p:cNvGraphicFramePr>
            <a:graphicFrameLocks noChangeAspect="1"/>
          </p:cNvGraphicFramePr>
          <p:nvPr/>
        </p:nvGraphicFramePr>
        <p:xfrm>
          <a:off x="1357315" y="1285877"/>
          <a:ext cx="5781675" cy="3440113"/>
        </p:xfrm>
        <a:graphic>
          <a:graphicData uri="http://schemas.openxmlformats.org/presentationml/2006/ole">
            <p:oleObj spid="_x0000_s16391" name="Equation" r:id="rId8" imgW="1892160" imgH="1168200" progId="Equation.DSMT4">
              <p:embed/>
            </p:oleObj>
          </a:graphicData>
        </a:graphic>
      </p:graphicFrame>
      <p:graphicFrame>
        <p:nvGraphicFramePr>
          <p:cNvPr id="4" name="Object 9"/>
          <p:cNvGraphicFramePr>
            <a:graphicFrameLocks noChangeAspect="1"/>
          </p:cNvGraphicFramePr>
          <p:nvPr/>
        </p:nvGraphicFramePr>
        <p:xfrm>
          <a:off x="1428752" y="1357313"/>
          <a:ext cx="5781675" cy="3440112"/>
        </p:xfrm>
        <a:graphic>
          <a:graphicData uri="http://schemas.openxmlformats.org/presentationml/2006/ole">
            <p:oleObj spid="_x0000_s16392" name="Equation" r:id="rId9" imgW="1892160" imgH="1168200" progId="Equation.DSMT4">
              <p:embed/>
            </p:oleObj>
          </a:graphicData>
        </a:graphic>
      </p:graphicFrame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838700" y="0"/>
            <a:ext cx="43053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</a:rPr>
              <a:t>范例</a:t>
            </a:r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：山东大学秦静，线性代数</a:t>
            </a:r>
            <a:r>
              <a:rPr lang="en-US" altLang="zh-CN" b="1" dirty="0" smtClean="0">
                <a:solidFill>
                  <a:srgbClr val="FF0000"/>
                </a:solidFill>
              </a:rPr>
              <a:t>MOOC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3600" dirty="0" smtClean="0">
                <a:ea typeface="华文楷体" pitchFamily="2" charset="-122"/>
              </a:rPr>
              <a:t/>
            </a:r>
            <a:br>
              <a:rPr lang="en-US" altLang="zh-CN" sz="3600" dirty="0" smtClean="0">
                <a:ea typeface="华文楷体" pitchFamily="2" charset="-122"/>
              </a:rPr>
            </a:br>
            <a:endParaRPr lang="zh-CN" altLang="en-US" sz="3600" dirty="0" smtClean="0">
              <a:solidFill>
                <a:srgbClr val="0000FF"/>
              </a:solidFill>
              <a:ea typeface="楷体" pitchFamily="49" charset="-122"/>
              <a:cs typeface="华文楷体" pitchFamily="2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104900" y="1250951"/>
          <a:ext cx="3333750" cy="4889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 advTm="9609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3600" dirty="0" smtClean="0">
                <a:ea typeface="华文楷体" pitchFamily="2" charset="-122"/>
              </a:rPr>
              <a:t/>
            </a:r>
            <a:br>
              <a:rPr lang="en-US" altLang="zh-CN" sz="3600" dirty="0" smtClean="0">
                <a:ea typeface="华文楷体" pitchFamily="2" charset="-122"/>
              </a:rPr>
            </a:br>
            <a:endParaRPr lang="zh-CN" altLang="en-US" sz="3600" dirty="0" smtClean="0">
              <a:solidFill>
                <a:srgbClr val="0000FF"/>
              </a:solidFill>
              <a:ea typeface="楷体" pitchFamily="49" charset="-122"/>
              <a:cs typeface="华文楷体" pitchFamily="2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104900" y="1250951"/>
          <a:ext cx="4133850" cy="4889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 advTm="9609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>
                <a:latin typeface="黑体" pitchFamily="2" charset="-122"/>
                <a:ea typeface="黑体" pitchFamily="2" charset="-122"/>
              </a:rPr>
              <a:t>知识点目录</a:t>
            </a:r>
            <a:endParaRPr lang="en-US" altLang="zh-CN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9125" y="1392767"/>
            <a:ext cx="7824788" cy="4853517"/>
          </a:xfrm>
        </p:spPr>
        <p:txBody>
          <a:bodyPr/>
          <a:lstStyle/>
          <a:p>
            <a:pPr lvl="1"/>
            <a:r>
              <a:rPr lang="zh-CN" altLang="en-US" dirty="0" smtClean="0">
                <a:latin typeface="黑体" pitchFamily="2" charset="-122"/>
                <a:ea typeface="黑体" pitchFamily="2" charset="-122"/>
                <a:hlinkClick r:id="rId2" action="ppaction://hlinkfile"/>
              </a:rPr>
              <a:t>高等数学（上）知识点细分目录</a:t>
            </a:r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pPr lvl="1"/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pPr lvl="1"/>
            <a:r>
              <a:rPr lang="zh-CN" altLang="en-US" dirty="0" smtClean="0">
                <a:latin typeface="黑体" pitchFamily="2" charset="-122"/>
                <a:ea typeface="黑体" pitchFamily="2" charset="-122"/>
                <a:hlinkClick r:id="rId3" action="ppaction://hlinkfile"/>
              </a:rPr>
              <a:t>高等数学（下）知识点细分目录</a:t>
            </a:r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pPr lvl="1"/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pPr lvl="1"/>
            <a:r>
              <a:rPr lang="zh-CN" altLang="en-US" dirty="0" smtClean="0">
                <a:latin typeface="黑体" pitchFamily="2" charset="-122"/>
                <a:ea typeface="黑体" pitchFamily="2" charset="-122"/>
                <a:hlinkClick r:id="rId4" action="ppaction://hlinkfile"/>
              </a:rPr>
              <a:t>线性代数知识点细分目录</a:t>
            </a:r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pPr lvl="1"/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pPr lvl="1"/>
            <a:r>
              <a:rPr lang="zh-CN" altLang="en-US" dirty="0" smtClean="0">
                <a:latin typeface="黑体" pitchFamily="2" charset="-122"/>
                <a:ea typeface="黑体" pitchFamily="2" charset="-122"/>
                <a:hlinkClick r:id="rId5" action="ppaction://hlinkfile"/>
              </a:rPr>
              <a:t>概率论与数理统计知识点细分目录</a:t>
            </a:r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900" dirty="0" smtClean="0">
                <a:latin typeface="Arial" charset="0"/>
                <a:ea typeface="宋体" charset="-122"/>
              </a:rPr>
              <a:t/>
            </a:r>
            <a:br>
              <a:rPr lang="en-US" altLang="zh-CN" sz="2900" dirty="0" smtClean="0">
                <a:latin typeface="Arial" charset="0"/>
                <a:ea typeface="宋体" charset="-122"/>
              </a:rPr>
            </a:br>
            <a:endParaRPr lang="en-US" altLang="zh-CN" sz="2900" dirty="0" smtClean="0">
              <a:latin typeface="Arial" charset="0"/>
              <a:ea typeface="宋体" charset="-122"/>
            </a:endParaRPr>
          </a:p>
          <a:p>
            <a:pPr lvl="1" eaLnBrk="1" hangingPunct="1">
              <a:lnSpc>
                <a:spcPct val="80000"/>
              </a:lnSpc>
            </a:pPr>
            <a:endParaRPr lang="en-US" altLang="zh-CN" sz="2900" dirty="0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作品技术规范</a:t>
            </a:r>
            <a:endParaRPr lang="en-US" altLang="zh-CN" dirty="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397000"/>
            <a:ext cx="8534400" cy="4853517"/>
          </a:xfrm>
        </p:spPr>
        <p:txBody>
          <a:bodyPr/>
          <a:lstStyle/>
          <a:p>
            <a:pPr lvl="1"/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微课程视频</a:t>
            </a:r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pPr lvl="2"/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建议时长范围：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10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～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20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分钟</a:t>
            </a:r>
            <a:endParaRPr lang="en-US" altLang="zh-CN" sz="2000" dirty="0" smtClean="0">
              <a:latin typeface="黑体" pitchFamily="2" charset="-122"/>
              <a:ea typeface="黑体" pitchFamily="2" charset="-122"/>
            </a:endParaRPr>
          </a:p>
          <a:p>
            <a:pPr lvl="2"/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视频分辨率不低于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720p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1280×720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，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16:9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）</a:t>
            </a:r>
            <a:endParaRPr lang="en-US" altLang="zh-CN" sz="2000" dirty="0" smtClean="0">
              <a:latin typeface="黑体" pitchFamily="2" charset="-122"/>
              <a:ea typeface="黑体" pitchFamily="2" charset="-122"/>
            </a:endParaRPr>
          </a:p>
          <a:p>
            <a:pPr lvl="2"/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视频采用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MP4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格式，单个视频文件尽量不超过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200M</a:t>
            </a:r>
          </a:p>
          <a:p>
            <a:pPr lvl="2"/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音频要求清晰，无其他杂音或噪音</a:t>
            </a:r>
            <a:endParaRPr lang="en-US" altLang="zh-CN" sz="2000" dirty="0" smtClean="0">
              <a:latin typeface="黑体" pitchFamily="2" charset="-122"/>
              <a:ea typeface="黑体" pitchFamily="2" charset="-122"/>
            </a:endParaRPr>
          </a:p>
          <a:p>
            <a:pPr lvl="2"/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拍摄环境光线充足、安静，教师衣着得体，讲话清晰，板书清楚</a:t>
            </a:r>
          </a:p>
          <a:p>
            <a:pPr lvl="2"/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视频文件名称应包含：知识点名称、学校名称、教师姓名</a:t>
            </a:r>
            <a:endParaRPr lang="en-US" altLang="zh-CN" sz="2000" dirty="0" smtClean="0">
              <a:latin typeface="黑体" pitchFamily="2" charset="-122"/>
              <a:ea typeface="黑体" pitchFamily="2" charset="-122"/>
            </a:endParaRPr>
          </a:p>
          <a:p>
            <a:pPr lvl="1"/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900" dirty="0" smtClean="0">
                <a:latin typeface="Arial" charset="0"/>
                <a:ea typeface="宋体" charset="-122"/>
              </a:rPr>
              <a:t/>
            </a:r>
            <a:br>
              <a:rPr lang="en-US" altLang="zh-CN" sz="2900" dirty="0" smtClean="0">
                <a:latin typeface="Arial" charset="0"/>
                <a:ea typeface="宋体" charset="-122"/>
              </a:rPr>
            </a:br>
            <a:endParaRPr lang="en-US" altLang="zh-CN" sz="2900" dirty="0" smtClean="0">
              <a:latin typeface="Arial" charset="0"/>
              <a:ea typeface="宋体" charset="-122"/>
            </a:endParaRPr>
          </a:p>
          <a:p>
            <a:pPr lvl="1" eaLnBrk="1" hangingPunct="1">
              <a:lnSpc>
                <a:spcPct val="80000"/>
              </a:lnSpc>
            </a:pPr>
            <a:endParaRPr lang="en-US" altLang="zh-CN" sz="2900" dirty="0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作品技术规范</a:t>
            </a:r>
            <a:endParaRPr lang="en-US" altLang="zh-CN" dirty="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397000"/>
            <a:ext cx="8534400" cy="4853517"/>
          </a:xfrm>
        </p:spPr>
        <p:txBody>
          <a:bodyPr/>
          <a:lstStyle/>
          <a:p>
            <a:pPr lvl="1"/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教案及多媒体教学课件</a:t>
            </a:r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pPr lvl="2"/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如微课程视频全程使用板书，无多媒体教学课件，应提供所讲授内容的电子文档（即教案），包括教学背景、教学目标、教学方法、教学过程以及教学总结等内容，要求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doc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格式</a:t>
            </a:r>
          </a:p>
          <a:p>
            <a:pPr lvl="2"/>
            <a:r>
              <a:rPr lang="zh-CN" sz="2000" dirty="0" smtClean="0">
                <a:latin typeface="黑体" pitchFamily="2" charset="-122"/>
                <a:ea typeface="黑体" pitchFamily="2" charset="-122"/>
              </a:rPr>
              <a:t>如微课程视频中用到多媒体教学课件，则必须同时提供该课件的电子文档，要求</a:t>
            </a:r>
            <a:r>
              <a:rPr lang="en-US" altLang="zh-CN" sz="2000" dirty="0" err="1" smtClean="0">
                <a:latin typeface="黑体" pitchFamily="2" charset="-122"/>
                <a:ea typeface="黑体" pitchFamily="2" charset="-122"/>
              </a:rPr>
              <a:t>ppt</a:t>
            </a:r>
            <a:r>
              <a:rPr lang="zh-CN" sz="2000" dirty="0" smtClean="0">
                <a:latin typeface="黑体" pitchFamily="2" charset="-122"/>
                <a:ea typeface="黑体" pitchFamily="2" charset="-122"/>
              </a:rPr>
              <a:t>或</a:t>
            </a:r>
            <a:r>
              <a:rPr lang="en-US" altLang="zh-CN" sz="2000" dirty="0" err="1" smtClean="0">
                <a:latin typeface="黑体" pitchFamily="2" charset="-122"/>
                <a:ea typeface="黑体" pitchFamily="2" charset="-122"/>
              </a:rPr>
              <a:t>pdf</a:t>
            </a:r>
            <a:r>
              <a:rPr lang="zh-CN" sz="2000" dirty="0" smtClean="0">
                <a:latin typeface="黑体" pitchFamily="2" charset="-122"/>
                <a:ea typeface="黑体" pitchFamily="2" charset="-122"/>
              </a:rPr>
              <a:t>格式</a:t>
            </a:r>
          </a:p>
          <a:p>
            <a:pPr lvl="2"/>
            <a:r>
              <a:rPr lang="en-US" altLang="zh-CN" sz="2000" dirty="0" err="1" smtClean="0">
                <a:latin typeface="黑体" pitchFamily="2" charset="-122"/>
                <a:ea typeface="黑体" pitchFamily="2" charset="-122"/>
              </a:rPr>
              <a:t>ppt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或</a:t>
            </a:r>
            <a:r>
              <a:rPr lang="en-US" altLang="zh-CN" sz="2000" dirty="0" err="1" smtClean="0">
                <a:latin typeface="黑体" pitchFamily="2" charset="-122"/>
                <a:ea typeface="黑体" pitchFamily="2" charset="-122"/>
              </a:rPr>
              <a:t>pdf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模板应朴素、大方，便于长时间观看，在模板的适当位置标明课程名称、模块（章或节）序号与模块（章或节）的名称建议采用知识点细分目录中所提供模板</a:t>
            </a:r>
            <a:endParaRPr lang="en-US" altLang="zh-CN" sz="2000" dirty="0" smtClean="0">
              <a:latin typeface="黑体" pitchFamily="2" charset="-122"/>
              <a:ea typeface="黑体" pitchFamily="2" charset="-122"/>
            </a:endParaRPr>
          </a:p>
          <a:p>
            <a:pPr lvl="2"/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课件名称应与视频名称保持一致</a:t>
            </a:r>
            <a:endParaRPr lang="en-US" altLang="zh-CN" sz="2000" dirty="0" smtClean="0">
              <a:latin typeface="黑体" pitchFamily="2" charset="-122"/>
              <a:ea typeface="黑体" pitchFamily="2" charset="-122"/>
            </a:endParaRPr>
          </a:p>
          <a:p>
            <a:pPr lvl="2"/>
            <a:endParaRPr lang="en-US" altLang="zh-CN" sz="2000" dirty="0" smtClean="0">
              <a:latin typeface="黑体" pitchFamily="2" charset="-122"/>
              <a:ea typeface="黑体" pitchFamily="2" charset="-122"/>
            </a:endParaRPr>
          </a:p>
          <a:p>
            <a:pPr lvl="2">
              <a:buNone/>
            </a:pPr>
            <a:r>
              <a:rPr lang="zh-CN" altLang="en-US" sz="2000" dirty="0" smtClean="0">
                <a:latin typeface="Calibri" pitchFamily="34" charset="0"/>
              </a:rPr>
              <a:t>注：在</a:t>
            </a:r>
            <a:r>
              <a:rPr lang="en-US" altLang="es-ES" sz="2000" dirty="0" smtClean="0">
                <a:latin typeface="Calibri" pitchFamily="34" charset="0"/>
              </a:rPr>
              <a:t>windows</a:t>
            </a:r>
            <a:r>
              <a:rPr lang="zh-CN" altLang="en-US" sz="2000" dirty="0" smtClean="0">
                <a:latin typeface="Calibri" pitchFamily="34" charset="0"/>
              </a:rPr>
              <a:t>操作系统，</a:t>
            </a:r>
            <a:r>
              <a:rPr lang="en-US" altLang="es-ES" sz="2000" dirty="0" err="1" smtClean="0">
                <a:latin typeface="Calibri" pitchFamily="34" charset="0"/>
              </a:rPr>
              <a:t>ppt</a:t>
            </a:r>
            <a:r>
              <a:rPr lang="zh-CN" altLang="en-US" sz="2000" dirty="0" smtClean="0">
                <a:latin typeface="Calibri" pitchFamily="34" charset="0"/>
              </a:rPr>
              <a:t>和</a:t>
            </a:r>
            <a:r>
              <a:rPr lang="en-US" altLang="es-ES" sz="2000" dirty="0" smtClean="0">
                <a:latin typeface="Calibri" pitchFamily="34" charset="0"/>
              </a:rPr>
              <a:t>doc</a:t>
            </a:r>
            <a:r>
              <a:rPr lang="zh-CN" altLang="en-US" sz="2000" dirty="0" smtClean="0">
                <a:latin typeface="Calibri" pitchFamily="34" charset="0"/>
              </a:rPr>
              <a:t>文件转换成</a:t>
            </a:r>
            <a:r>
              <a:rPr lang="en-US" altLang="es-ES" sz="2000" dirty="0" smtClean="0">
                <a:latin typeface="Calibri" pitchFamily="34" charset="0"/>
              </a:rPr>
              <a:t>97-2003</a:t>
            </a:r>
            <a:r>
              <a:rPr lang="zh-CN" altLang="en-US" sz="2000" dirty="0" smtClean="0">
                <a:latin typeface="Calibri" pitchFamily="34" charset="0"/>
              </a:rPr>
              <a:t>版本上传，建议谷歌浏览器。</a:t>
            </a:r>
            <a:endParaRPr lang="en-US" altLang="zh-CN" sz="2000" dirty="0" smtClean="0">
              <a:latin typeface="Calibri" pitchFamily="34" charset="0"/>
            </a:endParaRPr>
          </a:p>
          <a:p>
            <a:pPr lvl="2"/>
            <a:endParaRPr lang="en-US" altLang="zh-CN" sz="2000" dirty="0" smtClean="0">
              <a:latin typeface="黑体" pitchFamily="2" charset="-122"/>
              <a:ea typeface="黑体" pitchFamily="2" charset="-122"/>
            </a:endParaRPr>
          </a:p>
          <a:p>
            <a:pPr lvl="1">
              <a:buFont typeface="Wingdings" pitchFamily="2" charset="2"/>
              <a:buNone/>
            </a:pPr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900" dirty="0" smtClean="0">
                <a:latin typeface="Arial" charset="0"/>
                <a:ea typeface="宋体" charset="-122"/>
              </a:rPr>
              <a:t/>
            </a:r>
            <a:br>
              <a:rPr lang="en-US" altLang="zh-CN" sz="2900" dirty="0" smtClean="0">
                <a:latin typeface="Arial" charset="0"/>
                <a:ea typeface="宋体" charset="-122"/>
              </a:rPr>
            </a:br>
            <a:endParaRPr lang="en-US" altLang="zh-CN" sz="2900" dirty="0" smtClean="0">
              <a:latin typeface="Arial" charset="0"/>
              <a:ea typeface="宋体" charset="-122"/>
            </a:endParaRPr>
          </a:p>
          <a:p>
            <a:pPr lvl="1" eaLnBrk="1" hangingPunct="1">
              <a:lnSpc>
                <a:spcPct val="80000"/>
              </a:lnSpc>
            </a:pPr>
            <a:endParaRPr lang="en-US" altLang="zh-CN" sz="2900" dirty="0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作品技术规范</a:t>
            </a:r>
            <a:endParaRPr lang="en-US" altLang="zh-CN" dirty="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397000"/>
            <a:ext cx="8534400" cy="4978400"/>
          </a:xfrm>
        </p:spPr>
        <p:txBody>
          <a:bodyPr/>
          <a:lstStyle/>
          <a:p>
            <a:pPr lvl="1"/>
            <a:r>
              <a:rPr lang="zh-CN" altLang="en-US" dirty="0" smtClean="0">
                <a:latin typeface="黑体" pitchFamily="2" charset="-122"/>
                <a:ea typeface="黑体" pitchFamily="2" charset="-122"/>
              </a:rPr>
              <a:t>教学辅助材料</a:t>
            </a:r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pPr lvl="2"/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包含微课程视频及多媒体教学课件中用到的动画、视频、习题、试题等资源，应单独分别提交</a:t>
            </a:r>
          </a:p>
          <a:p>
            <a:pPr lvl="2"/>
            <a:r>
              <a:rPr lang="zh-CN" sz="2000" dirty="0" smtClean="0">
                <a:latin typeface="黑体" pitchFamily="2" charset="-122"/>
                <a:ea typeface="黑体" pitchFamily="2" charset="-122"/>
              </a:rPr>
              <a:t>动画要求</a:t>
            </a:r>
            <a:r>
              <a:rPr lang="en-US" altLang="zh-CN" sz="2000" dirty="0" err="1" smtClean="0">
                <a:latin typeface="黑体" pitchFamily="2" charset="-122"/>
                <a:ea typeface="黑体" pitchFamily="2" charset="-122"/>
              </a:rPr>
              <a:t>swf</a:t>
            </a:r>
            <a:r>
              <a:rPr lang="zh-CN" sz="2000" dirty="0" smtClean="0">
                <a:latin typeface="黑体" pitchFamily="2" charset="-122"/>
                <a:ea typeface="黑体" pitchFamily="2" charset="-122"/>
              </a:rPr>
              <a:t>格式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，</a:t>
            </a:r>
            <a:r>
              <a:rPr lang="zh-CN" sz="2000" dirty="0" smtClean="0">
                <a:latin typeface="黑体" pitchFamily="2" charset="-122"/>
                <a:ea typeface="黑体" pitchFamily="2" charset="-122"/>
              </a:rPr>
              <a:t>视频要求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mp4</a:t>
            </a:r>
            <a:r>
              <a:rPr lang="zh-CN" sz="2000" dirty="0" smtClean="0">
                <a:latin typeface="黑体" pitchFamily="2" charset="-122"/>
                <a:ea typeface="黑体" pitchFamily="2" charset="-122"/>
              </a:rPr>
              <a:t>格式</a:t>
            </a:r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，</a:t>
            </a:r>
            <a:r>
              <a:rPr lang="zh-CN" sz="2000" dirty="0" smtClean="0">
                <a:latin typeface="黑体" pitchFamily="2" charset="-122"/>
                <a:ea typeface="黑体" pitchFamily="2" charset="-122"/>
              </a:rPr>
              <a:t>习题、试题等文档要求</a:t>
            </a:r>
            <a:r>
              <a:rPr lang="en-US" altLang="zh-CN" sz="2000" dirty="0" smtClean="0">
                <a:latin typeface="黑体" pitchFamily="2" charset="-122"/>
                <a:ea typeface="黑体" pitchFamily="2" charset="-122"/>
              </a:rPr>
              <a:t>doc</a:t>
            </a:r>
            <a:r>
              <a:rPr lang="zh-CN" sz="2000" dirty="0" smtClean="0">
                <a:latin typeface="黑体" pitchFamily="2" charset="-122"/>
                <a:ea typeface="黑体" pitchFamily="2" charset="-122"/>
              </a:rPr>
              <a:t>格式</a:t>
            </a:r>
            <a:endParaRPr lang="en-US" altLang="zh-CN" sz="2000" dirty="0" smtClean="0">
              <a:latin typeface="黑体" pitchFamily="2" charset="-122"/>
              <a:ea typeface="黑体" pitchFamily="2" charset="-122"/>
            </a:endParaRPr>
          </a:p>
          <a:p>
            <a:pPr lvl="2"/>
            <a:r>
              <a:rPr lang="zh-CN" altLang="en-US" sz="2000" dirty="0" smtClean="0">
                <a:latin typeface="黑体" pitchFamily="2" charset="-122"/>
                <a:ea typeface="黑体" pitchFamily="2" charset="-122"/>
              </a:rPr>
              <a:t>辅助材料名称应包含：知识点名称、辅助材料类型、学校名称、教师姓名</a:t>
            </a:r>
            <a:endParaRPr lang="zh-CN" sz="2000" dirty="0" smtClean="0">
              <a:latin typeface="黑体" pitchFamily="2" charset="-122"/>
              <a:ea typeface="黑体" pitchFamily="2" charset="-122"/>
            </a:endParaRPr>
          </a:p>
          <a:p>
            <a:pPr lvl="1"/>
            <a:endParaRPr lang="zh-CN" altLang="zh-CN" sz="2000" dirty="0" smtClean="0">
              <a:latin typeface="黑体" pitchFamily="2" charset="-122"/>
              <a:ea typeface="黑体" pitchFamily="2" charset="-122"/>
            </a:endParaRPr>
          </a:p>
          <a:p>
            <a:pPr lvl="2"/>
            <a:endParaRPr lang="zh-CN" altLang="en-US" sz="2000" dirty="0" smtClean="0">
              <a:latin typeface="黑体" pitchFamily="2" charset="-122"/>
              <a:ea typeface="黑体" pitchFamily="2" charset="-122"/>
            </a:endParaRPr>
          </a:p>
          <a:p>
            <a:pPr lvl="1">
              <a:buFont typeface="Wingdings" pitchFamily="2" charset="2"/>
              <a:buNone/>
            </a:pPr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2900" dirty="0" smtClean="0">
                <a:latin typeface="Arial" charset="0"/>
                <a:ea typeface="宋体" charset="-122"/>
              </a:rPr>
              <a:t/>
            </a:r>
            <a:br>
              <a:rPr lang="en-US" altLang="zh-CN" sz="2900" dirty="0" smtClean="0">
                <a:latin typeface="Arial" charset="0"/>
                <a:ea typeface="宋体" charset="-122"/>
              </a:rPr>
            </a:br>
            <a:endParaRPr lang="en-US" altLang="zh-CN" sz="2900" dirty="0" smtClean="0">
              <a:latin typeface="Arial" charset="0"/>
              <a:ea typeface="宋体" charset="-122"/>
            </a:endParaRPr>
          </a:p>
          <a:p>
            <a:pPr lvl="1" eaLnBrk="1" hangingPunct="1">
              <a:lnSpc>
                <a:spcPct val="80000"/>
              </a:lnSpc>
            </a:pPr>
            <a:endParaRPr lang="en-US" altLang="zh-CN" sz="2900" dirty="0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3600" dirty="0" smtClean="0">
                <a:ea typeface="华文楷体" pitchFamily="2" charset="-122"/>
              </a:rPr>
              <a:t/>
            </a:r>
            <a:br>
              <a:rPr lang="en-US" altLang="zh-CN" sz="3600" dirty="0" smtClean="0">
                <a:ea typeface="华文楷体" pitchFamily="2" charset="-122"/>
              </a:rPr>
            </a:br>
            <a:endParaRPr lang="zh-CN" altLang="en-US" sz="3600" dirty="0" smtClean="0">
              <a:solidFill>
                <a:srgbClr val="0000FF"/>
              </a:solidFill>
              <a:ea typeface="楷体" pitchFamily="49" charset="-122"/>
              <a:cs typeface="华文楷体" pitchFamily="2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104900" y="1250951"/>
          <a:ext cx="4133850" cy="4889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 advTm="9609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71900" y="1162050"/>
            <a:ext cx="8229600" cy="1422400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accent5">
                    <a:lumMod val="75000"/>
                  </a:schemeClr>
                </a:solidFill>
              </a:rPr>
              <a:t>微课程竞赛报名表</a:t>
            </a:r>
            <a:endParaRPr lang="en-US" altLang="zh-CN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accent5">
                    <a:lumMod val="75000"/>
                  </a:schemeClr>
                </a:solidFill>
              </a:rPr>
              <a:t>微课程竞赛申报提交指南</a:t>
            </a:r>
            <a:endParaRPr lang="en-US" altLang="zh-CN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927100" y="2451100"/>
          <a:ext cx="6845300" cy="391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82600" y="45085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sz="3000" dirty="0" smtClean="0">
                <a:solidFill>
                  <a:srgbClr val="000099"/>
                </a:solidFill>
              </a:rPr>
              <a:t>参赛教师</a:t>
            </a:r>
            <a:endParaRPr lang="zh-CN" altLang="en-US" sz="2800" dirty="0" smtClean="0">
              <a:solidFill>
                <a:schemeClr val="accent5">
                  <a:lumMod val="75000"/>
                </a:schemeClr>
              </a:solidFill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1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882650" y="2228850"/>
            <a:ext cx="7521758" cy="3155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1073150"/>
            <a:ext cx="92640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609600" eaLnBrk="1" hangingPunct="1"/>
            <a:r>
              <a:rPr lang="zh-CN" sz="2000" dirty="0" smtClean="0">
                <a:solidFill>
                  <a:srgbClr val="548DD4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激活账号</a:t>
            </a:r>
            <a:r>
              <a:rPr lang="zh-CN" altLang="zh-CN" sz="2000" dirty="0" smtClean="0">
                <a:solidFill>
                  <a:srgbClr val="548DD4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——</a:t>
            </a:r>
            <a:endParaRPr lang="en-US" altLang="zh-CN" sz="2000" dirty="0" smtClean="0">
              <a:solidFill>
                <a:srgbClr val="548DD4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indent="609600" eaLnBrk="0" hangingPunct="0"/>
            <a:r>
              <a:rPr lang="zh-CN" altLang="en-US" sz="2000" dirty="0" smtClean="0">
                <a:solidFill>
                  <a:srgbClr val="548DD4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提交报名表至各省管理员（见各省初赛通知），登录注册邮箱，激活账号</a:t>
            </a:r>
            <a:r>
              <a:rPr lang="en-US" altLang="zh-CN" sz="2000" dirty="0" smtClean="0">
                <a:solidFill>
                  <a:srgbClr val="548DD4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20850"/>
            <a:ext cx="8229600" cy="4686300"/>
          </a:xfrm>
        </p:spPr>
        <p:txBody>
          <a:bodyPr/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8" name="内容占位符 5"/>
          <p:cNvGraphicFramePr>
            <a:graphicFrameLocks/>
          </p:cNvGraphicFramePr>
          <p:nvPr/>
        </p:nvGraphicFramePr>
        <p:xfrm>
          <a:off x="527050" y="1468120"/>
          <a:ext cx="8229599" cy="2225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44550"/>
                <a:gridCol w="622300"/>
                <a:gridCol w="977900"/>
                <a:gridCol w="1289050"/>
                <a:gridCol w="1511300"/>
                <a:gridCol w="2133600"/>
                <a:gridCol w="850899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latin typeface="宋体"/>
                        </a:rPr>
                        <a:t>华东赛区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山东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杨晓东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山东大学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latin typeface="宋体"/>
                        </a:rPr>
                        <a:t>13675317848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latin typeface="宋体"/>
                        </a:rPr>
                        <a:t>xd@sdu.edu.cn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秘书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华东赛区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潘建江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杭州电子科技大学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latin typeface="宋体"/>
                        </a:rPr>
                        <a:t>13958053347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latin typeface="宋体"/>
                        </a:rPr>
                        <a:t>mathpan@hdu.edu.cn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秘书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华东赛区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上海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杨筱菡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同济大学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latin typeface="宋体"/>
                        </a:rPr>
                        <a:t>13916697173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sng" strike="noStrike">
                          <a:solidFill>
                            <a:srgbClr val="0000FF"/>
                          </a:solidFill>
                          <a:latin typeface="宋体"/>
                          <a:hlinkClick r:id=""/>
                        </a:rPr>
                        <a:t>02017@tongji.edu.cn</a:t>
                      </a:r>
                      <a:endParaRPr lang="en-US" sz="1200" b="0" i="0" u="sng" strike="noStrike">
                        <a:solidFill>
                          <a:srgbClr val="0000FF"/>
                        </a:solidFill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>
                          <a:latin typeface="宋体"/>
                        </a:rPr>
                        <a:t>秘书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华东赛区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江苏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范金华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南京理工大学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latin typeface="宋体"/>
                        </a:rPr>
                        <a:t>13770321295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sng" strike="noStrike">
                          <a:solidFill>
                            <a:srgbClr val="0000FF"/>
                          </a:solidFill>
                          <a:latin typeface="宋体"/>
                          <a:hlinkClick r:id=""/>
                        </a:rPr>
                        <a:t>jinhuafan@hotmail.com</a:t>
                      </a:r>
                      <a:endParaRPr lang="en-US" sz="1200" b="0" i="0" u="sng" strike="noStrike">
                        <a:solidFill>
                          <a:srgbClr val="0000FF"/>
                        </a:solidFill>
                        <a:latin typeface="宋体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秘书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  <a:t>华东赛区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  <a:t>安徽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  <a:t>刘植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  <a:t>合肥工业大学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13966679626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FF0000"/>
                          </a:solidFill>
                          <a:latin typeface="宋体"/>
                        </a:rPr>
                        <a:t>liuzhi314@126.com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1" i="0" u="none" strike="noStrike" dirty="0">
                          <a:solidFill>
                            <a:srgbClr val="FF0000"/>
                          </a:solidFill>
                          <a:latin typeface="宋体"/>
                        </a:rPr>
                        <a:t>秘书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华东赛区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福建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苏森福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latin typeface="宋体"/>
                        </a:rPr>
                        <a:t>厦门大学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latin typeface="宋体"/>
                        </a:rPr>
                        <a:t>15980826100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chemeClr val="tx1"/>
                          </a:solidFill>
                          <a:latin typeface="宋体"/>
                        </a:rPr>
                        <a:t>xmuarkin@xmu.edu.cn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chemeClr val="tx1"/>
                          </a:solidFill>
                          <a:latin typeface="宋体"/>
                        </a:rPr>
                        <a:t>秘书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标题 1"/>
          <p:cNvSpPr txBox="1">
            <a:spLocks/>
          </p:cNvSpPr>
          <p:nvPr/>
        </p:nvSpPr>
        <p:spPr>
          <a:xfrm>
            <a:off x="482600" y="45085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/>
            </a:r>
            <a:b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</a:br>
            <a:r>
              <a:rPr kumimoji="0" lang="zh-CN" altLang="en-US" sz="3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省</a:t>
            </a:r>
            <a:r>
              <a:rPr lang="zh-CN" altLang="en-US" sz="3000" b="1" dirty="0" smtClean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联络员联系方式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60350" y="1073150"/>
            <a:ext cx="78534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09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548DD4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登录系统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548DD4"/>
                </a:solidFill>
                <a:effectLst/>
                <a:latin typeface="Arial"/>
                <a:ea typeface="黑体" pitchFamily="49" charset="-122"/>
                <a:cs typeface="Times New Roman" pitchFamily="18" charset="0"/>
              </a:rPr>
              <a:t>——</a:t>
            </a:r>
            <a:endParaRPr kumimoji="0" lang="zh-CN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609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548DD4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打开申报提交网站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548DD4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http://weike.icourses.cn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548DD4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，登录注册账号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548DD4"/>
                </a:solidFill>
                <a:effectLst/>
                <a:latin typeface="黑体" pitchFamily="49" charset="-122"/>
                <a:ea typeface="黑体" pitchFamily="49" charset="-122"/>
                <a:cs typeface="Times New Roman" pitchFamily="18" charset="0"/>
              </a:rPr>
              <a:t>.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5" name="图片 4" descr="10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1504950" y="2362200"/>
            <a:ext cx="5811508" cy="302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Picture 1" descr="C:\Users\a\AppData\Roaming\Tencent\Users\1054096004\QQ\WinTemp\RichOle\W~@G9OIYYB~939OL%8@[D9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125" y="1917700"/>
            <a:ext cx="6505575" cy="3495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571750" y="1073150"/>
            <a:ext cx="631454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609600" algn="r" eaLnBrk="1" hangingPunct="1"/>
            <a:r>
              <a:rPr lang="zh-CN" sz="2000" dirty="0" smtClean="0">
                <a:solidFill>
                  <a:srgbClr val="548DD4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提交课程</a:t>
            </a:r>
            <a:r>
              <a:rPr lang="zh-CN" altLang="zh-CN" sz="2000" dirty="0" smtClean="0">
                <a:solidFill>
                  <a:srgbClr val="548DD4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——</a:t>
            </a:r>
            <a:endParaRPr lang="en-US" altLang="zh-CN" sz="2000" dirty="0" smtClean="0">
              <a:solidFill>
                <a:srgbClr val="548DD4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indent="609600" algn="r" eaLnBrk="0" hangingPunct="0"/>
            <a:r>
              <a:rPr lang="zh-CN" altLang="en-US" sz="2000" dirty="0" smtClean="0">
                <a:solidFill>
                  <a:srgbClr val="548DD4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完善个人信息，进入课程，安装插件，上传资源 </a:t>
            </a:r>
          </a:p>
        </p:txBody>
      </p:sp>
      <p:pic>
        <p:nvPicPr>
          <p:cNvPr id="6" name="内容占位符 5" descr="D:\1054096004\Image\C2C\H7V2]02Z%YA[W%PUEPLE$[E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60700" y="2895600"/>
            <a:ext cx="5937250" cy="2715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 descr="D:\1054096004\Image\C2C\F]Y0E$8G9$]6JWK{PIGOFZS.pn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000" y="3917950"/>
            <a:ext cx="5645150" cy="2829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07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altLang="zh-CN" sz="3600" dirty="0" smtClean="0">
                <a:ea typeface="华文楷体" pitchFamily="2" charset="-122"/>
              </a:rPr>
              <a:t/>
            </a:r>
            <a:br>
              <a:rPr lang="en-US" altLang="zh-CN" sz="3600" dirty="0" smtClean="0">
                <a:ea typeface="华文楷体" pitchFamily="2" charset="-122"/>
              </a:rPr>
            </a:br>
            <a:endParaRPr lang="zh-CN" altLang="en-US" sz="3600" dirty="0" smtClean="0">
              <a:solidFill>
                <a:srgbClr val="0000FF"/>
              </a:solidFill>
              <a:ea typeface="楷体" pitchFamily="49" charset="-122"/>
              <a:cs typeface="华文楷体" pitchFamily="2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104900" y="1250951"/>
          <a:ext cx="4133850" cy="4889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 advTm="9609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8545" name="Picture 1" descr="C:\Users\a\AppData\Roaming\Tencent\Users\1054096004\QQ\WinTemp\RichOle\WI7A~%PJT}$H21V%99)LHWJ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0400" y="1028700"/>
            <a:ext cx="4848225" cy="2762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8546" name="Picture 2" descr="C:\Users\a\AppData\Roaming\Tencent\Users\1054096004\QQ\WinTemp\RichOle\0Z8H~IHKK1%M%ZNI4TC$3[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83100" y="2628900"/>
            <a:ext cx="3924300" cy="3257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91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sz="3000" dirty="0" smtClean="0">
                <a:solidFill>
                  <a:srgbClr val="000099"/>
                </a:solidFill>
              </a:rPr>
              <a:t>附件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5">
                    <a:lumMod val="75000"/>
                  </a:schemeClr>
                </a:solidFill>
              </a:rPr>
              <a:t>微课程竞赛申报表</a:t>
            </a:r>
            <a:endParaRPr lang="en-US" altLang="zh-CN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accent5">
                    <a:lumMod val="75000"/>
                  </a:schemeClr>
                </a:solidFill>
              </a:rPr>
              <a:t>微课程竞赛申报提交指南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知识点细分目录（知识点编号）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rgbClr val="FF0000"/>
                </a:solidFill>
              </a:rPr>
              <a:t>微课程竞赛技术规范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多媒体课件参考模板</a:t>
            </a:r>
            <a:endParaRPr lang="en-US" altLang="zh-CN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accent6">
                    <a:lumMod val="50000"/>
                  </a:schemeClr>
                </a:solidFill>
              </a:rPr>
              <a:t>教学设计参考模板</a:t>
            </a:r>
            <a:endParaRPr lang="en-US" altLang="zh-CN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en-US" altLang="zh-CN" dirty="0" smtClean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Título"/>
          <p:cNvSpPr txBox="1">
            <a:spLocks noChangeArrowheads="1"/>
          </p:cNvSpPr>
          <p:nvPr/>
        </p:nvSpPr>
        <p:spPr bwMode="auto">
          <a:xfrm>
            <a:off x="0" y="2168525"/>
            <a:ext cx="9144000" cy="1430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buFont typeface="Arial" pitchFamily="34" charset="0"/>
              <a:buNone/>
            </a:pPr>
            <a:r>
              <a:rPr kumimoji="1" lang="en-US" altLang="zh-CN" sz="3000" b="1" dirty="0" smtClean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Thank   you!</a:t>
            </a:r>
            <a:endParaRPr kumimoji="1" lang="es-HN" altLang="zh-CN" sz="3000" b="1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什么是微课程？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微课程包含的基本资源</a:t>
            </a:r>
            <a:endParaRPr lang="en-US" altLang="zh-CN" dirty="0" smtClean="0"/>
          </a:p>
          <a:p>
            <a:pPr lvl="1">
              <a:defRPr/>
            </a:pPr>
            <a:r>
              <a:rPr lang="zh-CN" altLang="en-US" dirty="0" smtClean="0"/>
              <a:t>时长为</a:t>
            </a:r>
            <a:r>
              <a:rPr lang="en-US" altLang="zh-CN" dirty="0" smtClean="0"/>
              <a:t>10-20</a:t>
            </a:r>
            <a:r>
              <a:rPr lang="zh-CN" altLang="en-US" dirty="0" smtClean="0"/>
              <a:t>分钟（甚至更短）的教学视频。</a:t>
            </a:r>
            <a:endParaRPr lang="en-US" altLang="zh-CN" dirty="0" smtClean="0"/>
          </a:p>
          <a:p>
            <a:pPr lvl="1">
              <a:defRPr/>
            </a:pPr>
            <a:r>
              <a:rPr lang="zh-CN" altLang="en-US" dirty="0" smtClean="0"/>
              <a:t>与教学视频配套的教学设计、多媒体教学课件以及与该知识点相关的教学辅助材料等。</a:t>
            </a:r>
            <a:endParaRPr lang="en-US" altLang="zh-CN" dirty="0" smtClean="0"/>
          </a:p>
          <a:p>
            <a:pPr lvl="1">
              <a:defRPr/>
            </a:pPr>
            <a:r>
              <a:rPr lang="zh-CN" altLang="en-US" dirty="0" smtClean="0"/>
              <a:t>内容来源：从大学数学基础课程（高等数学、线性代数、概率论与数理统计）知识点（群）中选择。</a:t>
            </a:r>
            <a:endParaRPr lang="en-US" altLang="zh-CN" dirty="0" smtClean="0"/>
          </a:p>
          <a:p>
            <a:r>
              <a:rPr lang="zh-CN" altLang="en-US" dirty="0" smtClean="0"/>
              <a:t>微课程的制作方式</a:t>
            </a:r>
            <a:endParaRPr lang="en-US" altLang="zh-CN" dirty="0" smtClean="0"/>
          </a:p>
          <a:p>
            <a:pPr lvl="1">
              <a:defRPr/>
            </a:pPr>
            <a:r>
              <a:rPr lang="zh-CN" altLang="en-US" dirty="0" smtClean="0"/>
              <a:t>课堂或演播室实录</a:t>
            </a:r>
            <a:endParaRPr lang="en-US" altLang="zh-CN" dirty="0" smtClean="0"/>
          </a:p>
          <a:p>
            <a:pPr lvl="1">
              <a:defRPr/>
            </a:pPr>
            <a:r>
              <a:rPr lang="zh-CN" altLang="en-US" dirty="0" smtClean="0"/>
              <a:t>电脑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录屏</a:t>
            </a:r>
            <a:endParaRPr lang="en-US" altLang="zh-CN" dirty="0" smtClean="0"/>
          </a:p>
          <a:p>
            <a:pPr lvl="1">
              <a:defRPr/>
            </a:pPr>
            <a:r>
              <a:rPr lang="en-US" altLang="zh-CN" dirty="0" smtClean="0"/>
              <a:t>IPAD</a:t>
            </a:r>
            <a:r>
              <a:rPr lang="zh-CN" altLang="en-US" dirty="0" smtClean="0"/>
              <a:t>手写板录屏</a:t>
            </a:r>
            <a:endParaRPr lang="en-US" altLang="zh-CN" dirty="0" smtClean="0"/>
          </a:p>
          <a:p>
            <a:pPr lvl="1">
              <a:defRPr/>
            </a:pP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 descr="C:\Users\xinglei\Desktop\暴风截图2013727482734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2925" y="325155"/>
            <a:ext cx="2613636" cy="198413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/>
          <p:nvPr/>
        </p:nvPicPr>
        <p:blipFill rotWithShape="1">
          <a:blip r:embed="rId3" cstate="print"/>
          <a:srcRect/>
          <a:stretch/>
        </p:blipFill>
        <p:spPr bwMode="auto">
          <a:xfrm>
            <a:off x="5977914" y="331499"/>
            <a:ext cx="2613636" cy="198413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 descr="C:\Users\xinglei\Desktop\暴风截图2013727248046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7936" y="325155"/>
            <a:ext cx="2613636" cy="198413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 descr="C:\Users\xinglei\Desktop\暴风截图20137272321739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7936" y="2443932"/>
            <a:ext cx="2613636" cy="198413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 descr="C:\Users\xinglei\Desktop\暴风截图201372722548056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62925" y="2443932"/>
            <a:ext cx="2613636" cy="198413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 descr="C:\Users\xinglei\Desktop\暴风截图2013727101960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77914" y="2443932"/>
            <a:ext cx="2613636" cy="198413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C:\Users\xinglei\Desktop\暴风截图201372723103436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7766" y="4556364"/>
            <a:ext cx="2613636" cy="198413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 descr="C:\Users\xinglei\Desktop\暴风截图201372723279358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61233" y="4556364"/>
            <a:ext cx="2615331" cy="198413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 descr="C:\Users\xinglei\Desktop\暴风截图201372723374628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86392" y="4556366"/>
            <a:ext cx="2605161" cy="197728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屏幕快照 2013-10-03 上午09.31.2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6918" y="895349"/>
            <a:ext cx="3072252" cy="2356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10"/>
          <p:cNvSpPr txBox="1"/>
          <p:nvPr/>
        </p:nvSpPr>
        <p:spPr>
          <a:xfrm>
            <a:off x="171450" y="1606550"/>
            <a:ext cx="938712" cy="400105"/>
          </a:xfrm>
          <a:prstGeom prst="rect">
            <a:avLst/>
          </a:prstGeom>
          <a:solidFill>
            <a:schemeClr val="accent2"/>
          </a:solidFill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豪华版</a:t>
            </a:r>
            <a:endParaRPr lang="zh-CN" altLang="en-US" dirty="0">
              <a:solidFill>
                <a:srgbClr val="FFFF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6" name="文本框 12"/>
          <p:cNvSpPr txBox="1"/>
          <p:nvPr/>
        </p:nvSpPr>
        <p:spPr>
          <a:xfrm>
            <a:off x="7780577" y="1612116"/>
            <a:ext cx="938712" cy="400105"/>
          </a:xfrm>
          <a:prstGeom prst="rect">
            <a:avLst/>
          </a:prstGeom>
          <a:solidFill>
            <a:schemeClr val="accent2"/>
          </a:solidFill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大气版</a:t>
            </a:r>
            <a:endParaRPr lang="zh-CN" altLang="en-US" dirty="0">
              <a:solidFill>
                <a:srgbClr val="FFFF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7880821" y="4306308"/>
            <a:ext cx="938712" cy="400105"/>
          </a:xfrm>
          <a:prstGeom prst="rect">
            <a:avLst/>
          </a:prstGeom>
          <a:solidFill>
            <a:schemeClr val="accent2"/>
          </a:solidFill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亲切版</a:t>
            </a:r>
            <a:endParaRPr lang="zh-CN" altLang="en-US" dirty="0">
              <a:solidFill>
                <a:srgbClr val="FFFF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8" name="Picture 2" descr="C:\Users\Fengxs\AppData\Roaming\Tencent\Users\496016253\QQ\WinTemp\RichOle\6BBMY_0KN~4@2(R@QDN`3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9220" y="3695700"/>
            <a:ext cx="3102250" cy="2600172"/>
          </a:xfrm>
          <a:prstGeom prst="rect">
            <a:avLst/>
          </a:prstGeom>
          <a:noFill/>
        </p:spPr>
      </p:pic>
      <p:sp>
        <p:nvSpPr>
          <p:cNvPr id="9" name="文本框 13"/>
          <p:cNvSpPr txBox="1"/>
          <p:nvPr/>
        </p:nvSpPr>
        <p:spPr>
          <a:xfrm>
            <a:off x="131296" y="4306308"/>
            <a:ext cx="938712" cy="400105"/>
          </a:xfrm>
          <a:prstGeom prst="rect">
            <a:avLst/>
          </a:prstGeom>
          <a:solidFill>
            <a:schemeClr val="accent2"/>
          </a:solidFill>
        </p:spPr>
        <p:txBody>
          <a:bodyPr wrap="none" lIns="121917" tIns="60958" rIns="121917" bIns="60958" rtlCol="0">
            <a:spAutoFit/>
          </a:bodyPr>
          <a:lstStyle/>
          <a:p>
            <a:r>
              <a:rPr lang="zh-CN" altLang="en-US" dirty="0" smtClean="0">
                <a:solidFill>
                  <a:srgbClr val="FFFF00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实录版</a:t>
            </a:r>
            <a:endParaRPr lang="zh-CN" altLang="en-US" dirty="0">
              <a:solidFill>
                <a:srgbClr val="FFFF00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pic>
        <p:nvPicPr>
          <p:cNvPr id="10" name="Picture 1" descr="C:\Users\Fengxs\Documents\Tencent Files\496016253\Image\EH3[{IA{_ZA5}67~NXO7HY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76553" y="3695700"/>
            <a:ext cx="2870733" cy="2618077"/>
          </a:xfrm>
          <a:prstGeom prst="rect">
            <a:avLst/>
          </a:prstGeom>
          <a:noFill/>
        </p:spPr>
      </p:pic>
      <p:pic>
        <p:nvPicPr>
          <p:cNvPr id="11" name="Picture 2" descr="C:\Users\Fengxs\Documents\Tencent Files\496016253\Image\8EGD5OE5GLV{_@68MA${5J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94301" y="923691"/>
            <a:ext cx="2552980" cy="2328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内容占位符 2"/>
          <p:cNvSpPr>
            <a:spLocks noGrp="1"/>
          </p:cNvSpPr>
          <p:nvPr>
            <p:ph idx="1"/>
          </p:nvPr>
        </p:nvSpPr>
        <p:spPr>
          <a:xfrm>
            <a:off x="381000" y="1092202"/>
            <a:ext cx="8229600" cy="4525433"/>
          </a:xfrm>
        </p:spPr>
        <p:txBody>
          <a:bodyPr/>
          <a:lstStyle/>
          <a:p>
            <a:endParaRPr lang="en-US" altLang="zh-CN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静蕾简体" pitchFamily="2" charset="-122"/>
              <a:ea typeface="方正静蕾简体" pitchFamily="2" charset="-122"/>
            </a:endParaRPr>
          </a:p>
          <a:p>
            <a:r>
              <a:rPr lang="zh-CN" altLang="en-US" sz="2400" dirty="0" smtClean="0"/>
              <a:t>摄像头显示教师画面以中景和近景为主，显示板书（或</a:t>
            </a:r>
            <a:r>
              <a:rPr lang="en-US" altLang="zh-CN" sz="2400" dirty="0" smtClean="0"/>
              <a:t>PPT</a:t>
            </a:r>
            <a:r>
              <a:rPr lang="zh-CN" altLang="en-US" sz="2400" dirty="0" smtClean="0"/>
              <a:t>）以近景为主</a:t>
            </a:r>
            <a:endParaRPr lang="en-US" altLang="zh-CN" sz="2400" dirty="0" smtClean="0"/>
          </a:p>
          <a:p>
            <a:r>
              <a:rPr lang="zh-CN" altLang="en-US" sz="2400" dirty="0" smtClean="0"/>
              <a:t>注意在板书（或</a:t>
            </a:r>
            <a:r>
              <a:rPr lang="en-US" altLang="zh-CN" sz="2400" dirty="0" smtClean="0"/>
              <a:t>PPT</a:t>
            </a:r>
            <a:r>
              <a:rPr lang="zh-CN" altLang="en-US" sz="2400" dirty="0" smtClean="0"/>
              <a:t>）与教师之间的切换</a:t>
            </a:r>
            <a:endParaRPr lang="en-US" altLang="zh-CN" sz="2400" dirty="0" smtClean="0"/>
          </a:p>
          <a:p>
            <a:r>
              <a:rPr lang="zh-CN" altLang="en-US" sz="2400" dirty="0" smtClean="0"/>
              <a:t>眼睛尽量直视摄像头，让观众感觉你是在给他讲课</a:t>
            </a:r>
            <a:endParaRPr lang="en-US" altLang="zh-CN" sz="2400" dirty="0" smtClean="0"/>
          </a:p>
          <a:p>
            <a:r>
              <a:rPr lang="zh-CN" altLang="en-US" sz="2400" dirty="0" smtClean="0"/>
              <a:t>举止得体大方，尽量减少一些小动作</a:t>
            </a:r>
            <a:endParaRPr lang="en-US" altLang="zh-CN" sz="2400" dirty="0" smtClean="0"/>
          </a:p>
          <a:p>
            <a:pPr marL="342900" lvl="1" indent="-342900">
              <a:buClr>
                <a:schemeClr val="hlink"/>
              </a:buClr>
              <a:buSzTx/>
              <a:buFont typeface="Wingdings" pitchFamily="2" charset="2"/>
              <a:buChar char="v"/>
            </a:pPr>
            <a:r>
              <a:rPr lang="zh-CN" altLang="en-US" b="1" dirty="0" smtClean="0">
                <a:cs typeface="+mn-cs"/>
              </a:rPr>
              <a:t>清晰的音频（注意噪声控制）</a:t>
            </a:r>
            <a:endParaRPr lang="en-US" altLang="zh-CN" b="1" dirty="0" smtClean="0">
              <a:cs typeface="+mn-cs"/>
            </a:endParaRPr>
          </a:p>
          <a:p>
            <a:r>
              <a:rPr lang="zh-CN" altLang="en-US" sz="2400" dirty="0" smtClean="0"/>
              <a:t>口头语问题，学会和锻炼把嘴闭上。。。</a:t>
            </a:r>
          </a:p>
          <a:p>
            <a:endParaRPr lang="zh-CN" altLang="en-US" sz="20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white">
          <a:xfrm>
            <a:off x="304800" y="381002"/>
            <a:ext cx="8229600" cy="563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3600" kern="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rPr>
              <a:t>课堂或演播室实录</a:t>
            </a:r>
            <a:endParaRPr lang="en-US" altLang="zh-CN" sz="3600" kern="0" dirty="0">
              <a:solidFill>
                <a:schemeClr val="bg1"/>
              </a:solidFill>
              <a:latin typeface="黑体" pitchFamily="2" charset="-122"/>
              <a:ea typeface="黑体" pitchFamily="2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73150"/>
            <a:ext cx="8229600" cy="5213352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近景与远景的比较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直视与非直视镜头的比较</a:t>
            </a:r>
          </a:p>
          <a:p>
            <a:pPr>
              <a:buNone/>
            </a:pPr>
            <a:endParaRPr lang="zh-CN" altLang="en-US" dirty="0"/>
          </a:p>
        </p:txBody>
      </p:sp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950" y="1651000"/>
            <a:ext cx="3318933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6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7600" y="1651000"/>
            <a:ext cx="3239911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6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1" y="4229100"/>
            <a:ext cx="32004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67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7600" y="4229100"/>
            <a:ext cx="3048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内容占位符 2"/>
          <p:cNvSpPr>
            <a:spLocks noGrp="1"/>
          </p:cNvSpPr>
          <p:nvPr>
            <p:ph idx="1"/>
          </p:nvPr>
        </p:nvSpPr>
        <p:spPr>
          <a:xfrm>
            <a:off x="381000" y="1092202"/>
            <a:ext cx="8229600" cy="4525433"/>
          </a:xfrm>
        </p:spPr>
        <p:txBody>
          <a:bodyPr/>
          <a:lstStyle/>
          <a:p>
            <a:r>
              <a:rPr lang="zh-CN" altLang="en-US" sz="2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录屏软件：</a:t>
            </a:r>
            <a:r>
              <a:rPr lang="en-US" altLang="en-US" sz="2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200" smtClean="0">
                <a:ea typeface="宋体" charset="-122"/>
              </a:rPr>
              <a:t>camtasia studio</a:t>
            </a:r>
            <a:r>
              <a:rPr lang="zh-CN" altLang="en-US" sz="2200" b="1" smtClean="0">
                <a:latin typeface="华文楷体" pitchFamily="2" charset="-122"/>
                <a:ea typeface="华文楷体" pitchFamily="2" charset="-122"/>
              </a:rPr>
              <a:t>或</a:t>
            </a:r>
            <a:r>
              <a:rPr lang="en-US" altLang="zh-CN" sz="2200" b="1" smtClean="0">
                <a:latin typeface="华文楷体" pitchFamily="2" charset="-122"/>
                <a:ea typeface="华文楷体" pitchFamily="2" charset="-122"/>
              </a:rPr>
              <a:t>snagit</a:t>
            </a:r>
            <a:r>
              <a:rPr lang="zh-CN" altLang="en-US" sz="2200" b="1" smtClean="0">
                <a:latin typeface="华文楷体" pitchFamily="2" charset="-122"/>
                <a:ea typeface="华文楷体" pitchFamily="2" charset="-122"/>
              </a:rPr>
              <a:t>或</a:t>
            </a:r>
            <a:r>
              <a:rPr lang="en-US" altLang="zh-CN" sz="2200" b="1" smtClean="0">
                <a:latin typeface="华文楷体" pitchFamily="2" charset="-122"/>
                <a:ea typeface="华文楷体" pitchFamily="2" charset="-122"/>
              </a:rPr>
              <a:t>CyberLink YouCam</a:t>
            </a:r>
            <a:endParaRPr lang="en-US" altLang="zh-CN" sz="2200" smtClean="0">
              <a:ea typeface="宋体" charset="-122"/>
            </a:endParaRPr>
          </a:p>
          <a:p>
            <a:r>
              <a:rPr lang="zh-CN" altLang="en-US" sz="22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录屏步骤：</a:t>
            </a:r>
            <a:endParaRPr lang="en-US" altLang="zh-CN" sz="2200" b="1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200" b="1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200" b="1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200" b="1" smtClean="0">
                <a:latin typeface="华文楷体" pitchFamily="2" charset="-122"/>
                <a:ea typeface="华文楷体" pitchFamily="2" charset="-122"/>
              </a:rPr>
              <a:t>）提前准备</a:t>
            </a:r>
            <a:r>
              <a:rPr lang="zh-CN" altLang="en-US" sz="2200" b="1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电脑</a:t>
            </a:r>
            <a:r>
              <a:rPr lang="zh-CN" altLang="en-US" sz="2200" b="1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zh-CN" altLang="en-US" sz="2200" b="1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耳麦</a:t>
            </a:r>
            <a:r>
              <a:rPr lang="zh-CN" altLang="en-US" sz="2200" b="1" smtClean="0">
                <a:latin typeface="华文楷体" pitchFamily="2" charset="-122"/>
                <a:ea typeface="华文楷体" pitchFamily="2" charset="-122"/>
              </a:rPr>
              <a:t>（附带话筒）、</a:t>
            </a:r>
            <a:r>
              <a:rPr lang="zh-CN" altLang="en-US" sz="2200" b="1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视频录像软件</a:t>
            </a:r>
            <a:r>
              <a:rPr lang="zh-CN" altLang="en-US" sz="2200" b="1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200" b="1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ppt</a:t>
            </a:r>
            <a:r>
              <a:rPr lang="zh-CN" altLang="en-US" sz="2200" b="1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软件</a:t>
            </a:r>
            <a:endParaRPr lang="en-US" altLang="zh-CN" sz="2200" b="1" smtClean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200" b="1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200" b="1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200" b="1" smtClean="0">
                <a:latin typeface="华文楷体" pitchFamily="2" charset="-122"/>
                <a:ea typeface="华文楷体" pitchFamily="2" charset="-122"/>
              </a:rPr>
              <a:t>）方法：对</a:t>
            </a:r>
            <a:r>
              <a:rPr lang="en-US" altLang="zh-CN" sz="2200" b="1" smtClean="0">
                <a:latin typeface="华文楷体" pitchFamily="2" charset="-122"/>
                <a:ea typeface="华文楷体" pitchFamily="2" charset="-122"/>
              </a:rPr>
              <a:t>ppt</a:t>
            </a:r>
            <a:r>
              <a:rPr lang="zh-CN" altLang="en-US" sz="2200" b="1" smtClean="0">
                <a:latin typeface="华文楷体" pitchFamily="2" charset="-122"/>
                <a:ea typeface="华文楷体" pitchFamily="2" charset="-122"/>
              </a:rPr>
              <a:t>演示进行屏幕录制，辅以录音和字幕</a:t>
            </a:r>
            <a:endParaRPr lang="en-US" altLang="zh-CN" sz="2200" b="1" smtClean="0">
              <a:latin typeface="华文楷体" pitchFamily="2" charset="-122"/>
              <a:ea typeface="华文楷体" pitchFamily="2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200" b="1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200" b="1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200" b="1" smtClean="0">
                <a:latin typeface="华文楷体" pitchFamily="2" charset="-122"/>
                <a:ea typeface="华文楷体" pitchFamily="2" charset="-122"/>
              </a:rPr>
              <a:t>） 过程简述：第一步，针对所选定的教学主题，搜集教学材料和媒体素材，制作</a:t>
            </a:r>
            <a:r>
              <a:rPr lang="en-US" altLang="zh-CN" sz="2200" b="1" smtClean="0">
                <a:latin typeface="华文楷体" pitchFamily="2" charset="-122"/>
                <a:ea typeface="华文楷体" pitchFamily="2" charset="-122"/>
              </a:rPr>
              <a:t>PPT</a:t>
            </a:r>
            <a:r>
              <a:rPr lang="zh-CN" altLang="en-US" sz="2200" b="1" smtClean="0">
                <a:latin typeface="华文楷体" pitchFamily="2" charset="-122"/>
                <a:ea typeface="华文楷体" pitchFamily="2" charset="-122"/>
              </a:rPr>
              <a:t>课件；第二步，在电脑屏幕上同时打开视频录像软件和教学</a:t>
            </a:r>
            <a:r>
              <a:rPr lang="en-US" altLang="zh-CN" sz="2200" b="1" smtClean="0">
                <a:latin typeface="华文楷体" pitchFamily="2" charset="-122"/>
                <a:ea typeface="华文楷体" pitchFamily="2" charset="-122"/>
              </a:rPr>
              <a:t>PPT</a:t>
            </a:r>
            <a:r>
              <a:rPr lang="zh-CN" altLang="en-US" sz="2200" b="1" smtClean="0">
                <a:latin typeface="华文楷体" pitchFamily="2" charset="-122"/>
                <a:ea typeface="华文楷体" pitchFamily="2" charset="-122"/>
              </a:rPr>
              <a:t>，教师带好 耳麦，调整好话筒的位置和音量，并调整好</a:t>
            </a:r>
            <a:r>
              <a:rPr lang="en-US" altLang="zh-CN" sz="2200" b="1" smtClean="0">
                <a:latin typeface="华文楷体" pitchFamily="2" charset="-122"/>
                <a:ea typeface="华文楷体" pitchFamily="2" charset="-122"/>
              </a:rPr>
              <a:t>PPT</a:t>
            </a:r>
            <a:r>
              <a:rPr lang="zh-CN" altLang="en-US" sz="2200" b="1" smtClean="0">
                <a:latin typeface="华文楷体" pitchFamily="2" charset="-122"/>
                <a:ea typeface="华文楷体" pitchFamily="2" charset="-122"/>
              </a:rPr>
              <a:t>界面和录屏界面的位置后，单击“录制桌面”按钮，开始录制，教师一边演示一边讲解，可以配合标记工具或其 他多媒体软件或素材，尽量使教学过程生动有趣。第三步，对录制完成后的教学视频进行必要的处理和美化。</a:t>
            </a:r>
          </a:p>
          <a:p>
            <a:endParaRPr lang="zh-CN" altLang="en-US" sz="2000" b="1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white">
          <a:xfrm>
            <a:off x="304800" y="381002"/>
            <a:ext cx="8229600" cy="563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zh-CN" altLang="en-US" sz="3600" kern="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rPr>
              <a:t>电脑</a:t>
            </a:r>
            <a:r>
              <a:rPr lang="en-US" altLang="zh-CN" sz="3600" kern="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rPr>
              <a:t>PPT</a:t>
            </a:r>
            <a:r>
              <a:rPr lang="zh-CN" altLang="en-US" sz="3600" kern="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rPr>
              <a:t>录屏</a:t>
            </a:r>
            <a:endParaRPr lang="en-US" altLang="zh-CN" sz="3600" kern="0" dirty="0">
              <a:solidFill>
                <a:schemeClr val="bg1"/>
              </a:solidFill>
              <a:latin typeface="黑体" pitchFamily="2" charset="-122"/>
              <a:ea typeface="黑体" pitchFamily="2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Tema de Office 1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FFFFFF"/>
      </a:accent3>
      <a:accent4>
        <a:srgbClr val="000000"/>
      </a:accent4>
      <a:accent5>
        <a:srgbClr val="EBEBEB"/>
      </a:accent5>
      <a:accent6>
        <a:srgbClr val="A1A1A1"/>
      </a:accent6>
      <a:hlink>
        <a:srgbClr val="5F5F5F"/>
      </a:hlink>
      <a:folHlink>
        <a:srgbClr val="919191"/>
      </a:folHlink>
    </a:clrScheme>
    <a:fontScheme name="Tema de Office">
      <a:majorFont>
        <a:latin typeface="Calibri"/>
        <a:ea typeface="Heiti SC Light"/>
        <a:cs typeface="Heiti SC Light"/>
      </a:majorFont>
      <a:minorFont>
        <a:latin typeface="Calibri"/>
        <a:ea typeface="Heiti SC Light"/>
        <a:cs typeface="Heiti SC Light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es-E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Heiti SC Light" charset="0"/>
            <a:cs typeface="Heiti SC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es-E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Heiti SC Light" charset="0"/>
            <a:cs typeface="Heiti SC Light" charset="0"/>
          </a:defRPr>
        </a:defPPr>
      </a:lstStyle>
    </a:lnDef>
  </a:objectDefaults>
  <a:extraClrSchemeLst>
    <a:extraClrScheme>
      <a:clrScheme name="Tema de Office 1">
        <a:dk1>
          <a:srgbClr val="000000"/>
        </a:dk1>
        <a:lt1>
          <a:srgbClr val="FFFFFF"/>
        </a:lt1>
        <a:dk2>
          <a:srgbClr val="000000"/>
        </a:dk2>
        <a:lt2>
          <a:srgbClr val="F8F8F8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1A1A1"/>
        </a:accent6>
        <a:hlink>
          <a:srgbClr val="5F5F5F"/>
        </a:hlink>
        <a:folHlink>
          <a:srgbClr val="91919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Tema de Office">
  <a:themeElements>
    <a:clrScheme name="4_Tema de Office 1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FFFFFF"/>
      </a:accent3>
      <a:accent4>
        <a:srgbClr val="000000"/>
      </a:accent4>
      <a:accent5>
        <a:srgbClr val="EBEBEB"/>
      </a:accent5>
      <a:accent6>
        <a:srgbClr val="A1A1A1"/>
      </a:accent6>
      <a:hlink>
        <a:srgbClr val="5F5F5F"/>
      </a:hlink>
      <a:folHlink>
        <a:srgbClr val="919191"/>
      </a:folHlink>
    </a:clrScheme>
    <a:fontScheme name="4_Tema de Office">
      <a:majorFont>
        <a:latin typeface="Calibri"/>
        <a:ea typeface="Heiti SC Light"/>
        <a:cs typeface="Heiti SC Light"/>
      </a:majorFont>
      <a:minorFont>
        <a:latin typeface="Calibri"/>
        <a:ea typeface="Heiti SC Light"/>
        <a:cs typeface="Heiti SC Light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es-E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Heiti SC Light" charset="0"/>
            <a:cs typeface="Heiti SC Light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es-E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Heiti SC Light" charset="0"/>
            <a:cs typeface="Heiti SC Light" charset="0"/>
          </a:defRPr>
        </a:defPPr>
      </a:lstStyle>
    </a:lnDef>
  </a:objectDefaults>
  <a:extraClrSchemeLst>
    <a:extraClrScheme>
      <a:clrScheme name="4_Tema de Office 1">
        <a:dk1>
          <a:srgbClr val="000000"/>
        </a:dk1>
        <a:lt1>
          <a:srgbClr val="FFFFFF"/>
        </a:lt1>
        <a:dk2>
          <a:srgbClr val="000000"/>
        </a:dk2>
        <a:lt2>
          <a:srgbClr val="F8F8F8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1A1A1"/>
        </a:accent6>
        <a:hlink>
          <a:srgbClr val="5F5F5F"/>
        </a:hlink>
        <a:folHlink>
          <a:srgbClr val="91919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长版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020betty_mosaic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020betty_mosaic 1">
        <a:dk1>
          <a:srgbClr val="000000"/>
        </a:dk1>
        <a:lt1>
          <a:srgbClr val="FFFFFF"/>
        </a:lt1>
        <a:dk2>
          <a:srgbClr val="1A0290"/>
        </a:dk2>
        <a:lt2>
          <a:srgbClr val="969696"/>
        </a:lt2>
        <a:accent1>
          <a:srgbClr val="CCCCFF"/>
        </a:accent1>
        <a:accent2>
          <a:srgbClr val="5183DD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4976C8"/>
        </a:accent6>
        <a:hlink>
          <a:srgbClr val="9999FF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0betty_mosaic 2">
        <a:dk1>
          <a:srgbClr val="000000"/>
        </a:dk1>
        <a:lt1>
          <a:srgbClr val="FFFFFF"/>
        </a:lt1>
        <a:dk2>
          <a:srgbClr val="582C00"/>
        </a:dk2>
        <a:lt2>
          <a:srgbClr val="969696"/>
        </a:lt2>
        <a:accent1>
          <a:srgbClr val="C4CD97"/>
        </a:accent1>
        <a:accent2>
          <a:srgbClr val="828052"/>
        </a:accent2>
        <a:accent3>
          <a:srgbClr val="FFFFFF"/>
        </a:accent3>
        <a:accent4>
          <a:srgbClr val="000000"/>
        </a:accent4>
        <a:accent5>
          <a:srgbClr val="DEE3C9"/>
        </a:accent5>
        <a:accent6>
          <a:srgbClr val="757349"/>
        </a:accent6>
        <a:hlink>
          <a:srgbClr val="FFCC00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0betty_mosaic 3">
        <a:dk1>
          <a:srgbClr val="000000"/>
        </a:dk1>
        <a:lt1>
          <a:srgbClr val="FFFFFF"/>
        </a:lt1>
        <a:dk2>
          <a:srgbClr val="000066"/>
        </a:dk2>
        <a:lt2>
          <a:srgbClr val="969696"/>
        </a:lt2>
        <a:accent1>
          <a:srgbClr val="8BD8FF"/>
        </a:accent1>
        <a:accent2>
          <a:srgbClr val="4B6A89"/>
        </a:accent2>
        <a:accent3>
          <a:srgbClr val="FFFFFF"/>
        </a:accent3>
        <a:accent4>
          <a:srgbClr val="000000"/>
        </a:accent4>
        <a:accent5>
          <a:srgbClr val="C4E9FF"/>
        </a:accent5>
        <a:accent6>
          <a:srgbClr val="435F7C"/>
        </a:accent6>
        <a:hlink>
          <a:srgbClr val="7FAAFF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0betty_mosaic 4">
        <a:dk1>
          <a:srgbClr val="000000"/>
        </a:dk1>
        <a:lt1>
          <a:srgbClr val="FFFFFF"/>
        </a:lt1>
        <a:dk2>
          <a:srgbClr val="004240"/>
        </a:dk2>
        <a:lt2>
          <a:srgbClr val="969696"/>
        </a:lt2>
        <a:accent1>
          <a:srgbClr val="64ECD9"/>
        </a:accent1>
        <a:accent2>
          <a:srgbClr val="336387"/>
        </a:accent2>
        <a:accent3>
          <a:srgbClr val="FFFFFF"/>
        </a:accent3>
        <a:accent4>
          <a:srgbClr val="000000"/>
        </a:accent4>
        <a:accent5>
          <a:srgbClr val="B8F4E9"/>
        </a:accent5>
        <a:accent6>
          <a:srgbClr val="2D597A"/>
        </a:accent6>
        <a:hlink>
          <a:srgbClr val="66CAE2"/>
        </a:hlink>
        <a:folHlink>
          <a:srgbClr val="CC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blue主题</Template>
  <TotalTime>5256</TotalTime>
  <Pages>0</Pages>
  <Words>1225</Words>
  <Characters>0</Characters>
  <Application>Microsoft Macintosh PowerPoint</Application>
  <DocSecurity>0</DocSecurity>
  <PresentationFormat>全屏显示(4:3)</PresentationFormat>
  <Lines>0</Lines>
  <Paragraphs>199</Paragraphs>
  <Slides>32</Slides>
  <Notes>9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Tema de Office</vt:lpstr>
      <vt:lpstr>4_Tema de Office</vt:lpstr>
      <vt:lpstr>长版主题1</vt:lpstr>
      <vt:lpstr>公式</vt:lpstr>
      <vt:lpstr>Equation</vt:lpstr>
      <vt:lpstr>幻灯片 1</vt:lpstr>
      <vt:lpstr> </vt:lpstr>
      <vt:lpstr> </vt:lpstr>
      <vt:lpstr>什么是微课程？</vt:lpstr>
      <vt:lpstr>幻灯片 5</vt:lpstr>
      <vt:lpstr>幻灯片 6</vt:lpstr>
      <vt:lpstr>幻灯片 7</vt:lpstr>
      <vt:lpstr>幻灯片 8</vt:lpstr>
      <vt:lpstr>幻灯片 9</vt:lpstr>
      <vt:lpstr>电脑PPT录屏范例：同济大学朱晓平</vt:lpstr>
      <vt:lpstr>电脑PPT录屏范例：同济大学朱晓平</vt:lpstr>
      <vt:lpstr>iPad录屏</vt:lpstr>
      <vt:lpstr>iPad录屏范例：华中科技大学毕志伟</vt:lpstr>
      <vt:lpstr>幻灯片 14</vt:lpstr>
      <vt:lpstr>案例1：同济大学朱晓平，高等数学MOOC</vt:lpstr>
      <vt:lpstr>幻灯片 16</vt:lpstr>
      <vt:lpstr>幻灯片 17</vt:lpstr>
      <vt:lpstr>幻灯片 18</vt:lpstr>
      <vt:lpstr> </vt:lpstr>
      <vt:lpstr>知识点目录</vt:lpstr>
      <vt:lpstr>作品技术规范</vt:lpstr>
      <vt:lpstr>作品技术规范</vt:lpstr>
      <vt:lpstr>作品技术规范</vt:lpstr>
      <vt:lpstr> </vt:lpstr>
      <vt:lpstr> 参赛教师</vt:lpstr>
      <vt:lpstr>幻灯片 26</vt:lpstr>
      <vt:lpstr>幻灯片 27</vt:lpstr>
      <vt:lpstr>幻灯片 28</vt:lpstr>
      <vt:lpstr>幻灯片 29</vt:lpstr>
      <vt:lpstr>幻灯片 30</vt:lpstr>
      <vt:lpstr> 附件</vt:lpstr>
      <vt:lpstr>幻灯片 32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Design</dc:creator>
  <cp:lastModifiedBy>a</cp:lastModifiedBy>
  <cp:revision>783</cp:revision>
  <dcterms:created xsi:type="dcterms:W3CDTF">2010-05-18T15:49:44Z</dcterms:created>
  <dcterms:modified xsi:type="dcterms:W3CDTF">2015-03-26T09:03:04Z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2052-9.1.0.4397</vt:lpwstr>
  </property>
</Properties>
</file>